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808" r:id="rId4"/>
  </p:sldMasterIdLst>
  <p:notesMasterIdLst>
    <p:notesMasterId r:id="rId42"/>
  </p:notesMasterIdLst>
  <p:sldIdLst>
    <p:sldId id="257" r:id="rId5"/>
    <p:sldId id="278" r:id="rId6"/>
    <p:sldId id="258" r:id="rId7"/>
    <p:sldId id="347" r:id="rId8"/>
    <p:sldId id="313" r:id="rId9"/>
    <p:sldId id="314" r:id="rId10"/>
    <p:sldId id="315" r:id="rId11"/>
    <p:sldId id="316" r:id="rId12"/>
    <p:sldId id="317" r:id="rId13"/>
    <p:sldId id="318" r:id="rId14"/>
    <p:sldId id="319" r:id="rId15"/>
    <p:sldId id="320" r:id="rId16"/>
    <p:sldId id="321" r:id="rId17"/>
    <p:sldId id="322" r:id="rId18"/>
    <p:sldId id="323" r:id="rId19"/>
    <p:sldId id="324" r:id="rId20"/>
    <p:sldId id="325" r:id="rId21"/>
    <p:sldId id="326" r:id="rId22"/>
    <p:sldId id="327" r:id="rId23"/>
    <p:sldId id="328" r:id="rId24"/>
    <p:sldId id="329" r:id="rId25"/>
    <p:sldId id="330" r:id="rId26"/>
    <p:sldId id="331" r:id="rId27"/>
    <p:sldId id="332" r:id="rId28"/>
    <p:sldId id="333" r:id="rId29"/>
    <p:sldId id="334" r:id="rId30"/>
    <p:sldId id="335" r:id="rId31"/>
    <p:sldId id="336" r:id="rId32"/>
    <p:sldId id="337" r:id="rId33"/>
    <p:sldId id="338" r:id="rId34"/>
    <p:sldId id="339" r:id="rId35"/>
    <p:sldId id="340" r:id="rId36"/>
    <p:sldId id="341" r:id="rId37"/>
    <p:sldId id="344" r:id="rId38"/>
    <p:sldId id="345" r:id="rId39"/>
    <p:sldId id="346" r:id="rId40"/>
    <p:sldId id="273" r:id="rId41"/>
  </p:sldIdLst>
  <p:sldSz cx="9144000" cy="5143500" type="screen16x9"/>
  <p:notesSz cx="7315200" cy="9601200"/>
  <p:embeddedFontLst>
    <p:embeddedFont>
      <p:font typeface="Calibri" panose="020F0502020204030204" pitchFamily="34" charset="0"/>
      <p:regular r:id="rId43"/>
      <p:bold r:id="rId44"/>
      <p:italic r:id="rId45"/>
      <p:boldItalic r:id="rId46"/>
    </p:embeddedFont>
    <p:embeddedFont>
      <p:font typeface="Myriad Web Pro" panose="020B0604020202020204" charset="0"/>
      <p:regular r:id="rId47"/>
      <p:bold r:id="rId48"/>
      <p:italic r:id="rId49"/>
    </p:embeddedFont>
  </p:embeddedFontLst>
  <p:defaultTextStyle>
    <a:defPPr>
      <a:defRPr lang="en-US"/>
    </a:defPPr>
    <a:lvl1pPr algn="l" rtl="0" eaLnBrk="0" fontAlgn="base" hangingPunct="0">
      <a:spcBef>
        <a:spcPct val="0"/>
      </a:spcBef>
      <a:spcAft>
        <a:spcPct val="0"/>
      </a:spcAft>
      <a:defRPr kern="1200">
        <a:solidFill>
          <a:schemeClr val="tx1"/>
        </a:solidFill>
        <a:latin typeface="Myriad Web Pro" panose="020B0503030403020204" pitchFamily="34" charset="0"/>
        <a:ea typeface="+mn-ea"/>
        <a:cs typeface="+mn-cs"/>
      </a:defRPr>
    </a:lvl1pPr>
    <a:lvl2pPr marL="457200" algn="l" rtl="0" eaLnBrk="0" fontAlgn="base" hangingPunct="0">
      <a:spcBef>
        <a:spcPct val="0"/>
      </a:spcBef>
      <a:spcAft>
        <a:spcPct val="0"/>
      </a:spcAft>
      <a:defRPr kern="1200">
        <a:solidFill>
          <a:schemeClr val="tx1"/>
        </a:solidFill>
        <a:latin typeface="Myriad Web Pro" panose="020B0503030403020204" pitchFamily="34" charset="0"/>
        <a:ea typeface="+mn-ea"/>
        <a:cs typeface="+mn-cs"/>
      </a:defRPr>
    </a:lvl2pPr>
    <a:lvl3pPr marL="914400" algn="l" rtl="0" eaLnBrk="0" fontAlgn="base" hangingPunct="0">
      <a:spcBef>
        <a:spcPct val="0"/>
      </a:spcBef>
      <a:spcAft>
        <a:spcPct val="0"/>
      </a:spcAft>
      <a:defRPr kern="1200">
        <a:solidFill>
          <a:schemeClr val="tx1"/>
        </a:solidFill>
        <a:latin typeface="Myriad Web Pro" panose="020B0503030403020204" pitchFamily="34" charset="0"/>
        <a:ea typeface="+mn-ea"/>
        <a:cs typeface="+mn-cs"/>
      </a:defRPr>
    </a:lvl3pPr>
    <a:lvl4pPr marL="1371600" algn="l" rtl="0" eaLnBrk="0" fontAlgn="base" hangingPunct="0">
      <a:spcBef>
        <a:spcPct val="0"/>
      </a:spcBef>
      <a:spcAft>
        <a:spcPct val="0"/>
      </a:spcAft>
      <a:defRPr kern="1200">
        <a:solidFill>
          <a:schemeClr val="tx1"/>
        </a:solidFill>
        <a:latin typeface="Myriad Web Pro" panose="020B0503030403020204" pitchFamily="34" charset="0"/>
        <a:ea typeface="+mn-ea"/>
        <a:cs typeface="+mn-cs"/>
      </a:defRPr>
    </a:lvl4pPr>
    <a:lvl5pPr marL="1828800" algn="l" rtl="0" eaLnBrk="0" fontAlgn="base" hangingPunct="0">
      <a:spcBef>
        <a:spcPct val="0"/>
      </a:spcBef>
      <a:spcAft>
        <a:spcPct val="0"/>
      </a:spcAft>
      <a:defRPr kern="1200">
        <a:solidFill>
          <a:schemeClr val="tx1"/>
        </a:solidFill>
        <a:latin typeface="Myriad Web Pro" panose="020B0503030403020204" pitchFamily="34" charset="0"/>
        <a:ea typeface="+mn-ea"/>
        <a:cs typeface="+mn-cs"/>
      </a:defRPr>
    </a:lvl5pPr>
    <a:lvl6pPr marL="2286000" algn="l" defTabSz="914400" rtl="0" eaLnBrk="1" latinLnBrk="0" hangingPunct="1">
      <a:defRPr kern="1200">
        <a:solidFill>
          <a:schemeClr val="tx1"/>
        </a:solidFill>
        <a:latin typeface="Myriad Web Pro" panose="020B0503030403020204" pitchFamily="34" charset="0"/>
        <a:ea typeface="+mn-ea"/>
        <a:cs typeface="+mn-cs"/>
      </a:defRPr>
    </a:lvl6pPr>
    <a:lvl7pPr marL="2743200" algn="l" defTabSz="914400" rtl="0" eaLnBrk="1" latinLnBrk="0" hangingPunct="1">
      <a:defRPr kern="1200">
        <a:solidFill>
          <a:schemeClr val="tx1"/>
        </a:solidFill>
        <a:latin typeface="Myriad Web Pro" panose="020B0503030403020204" pitchFamily="34" charset="0"/>
        <a:ea typeface="+mn-ea"/>
        <a:cs typeface="+mn-cs"/>
      </a:defRPr>
    </a:lvl7pPr>
    <a:lvl8pPr marL="3200400" algn="l" defTabSz="914400" rtl="0" eaLnBrk="1" latinLnBrk="0" hangingPunct="1">
      <a:defRPr kern="1200">
        <a:solidFill>
          <a:schemeClr val="tx1"/>
        </a:solidFill>
        <a:latin typeface="Myriad Web Pro" panose="020B0503030403020204" pitchFamily="34" charset="0"/>
        <a:ea typeface="+mn-ea"/>
        <a:cs typeface="+mn-cs"/>
      </a:defRPr>
    </a:lvl8pPr>
    <a:lvl9pPr marL="3657600" algn="l" defTabSz="914400" rtl="0" eaLnBrk="1" latinLnBrk="0" hangingPunct="1">
      <a:defRPr kern="1200">
        <a:solidFill>
          <a:schemeClr val="tx1"/>
        </a:solidFill>
        <a:latin typeface="Myriad Web Pro" panose="020B0503030403020204" pitchFamily="34" charset="0"/>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7" name="Curtis, Kelly (CDC/DDID/NCHHSTP/OD)" initials="C(" lastIdx="5" clrIdx="6">
    <p:extLst>
      <p:ext uri="{19B8F6BF-5375-455C-9EA6-DF929625EA0E}">
        <p15:presenceInfo xmlns:p15="http://schemas.microsoft.com/office/powerpoint/2012/main" userId="S::czv2@cdc.gov::d398952a-63a0-4419-b0cb-9e1fc73efbc8" providerId="AD"/>
      </p:ext>
    </p:extLst>
  </p:cmAuthor>
  <p:cmAuthor id="1" name="Switzer, Bill (CDC/DDID/NCHHSTP/DHPSE)" initials="SB(" lastIdx="45" clrIdx="0">
    <p:extLst>
      <p:ext uri="{19B8F6BF-5375-455C-9EA6-DF929625EA0E}">
        <p15:presenceInfo xmlns:p15="http://schemas.microsoft.com/office/powerpoint/2012/main" userId="S::bis3@cdc.gov::a5431e8e-d9f5-4217-8e24-a485679badf0" providerId="AD"/>
      </p:ext>
    </p:extLst>
  </p:cmAuthor>
  <p:cmAuthor id="2" name="Campbell, Ellsworth (CDC/DDID/NCHHSTP/DHPSE)" initials="C(" lastIdx="11" clrIdx="1">
    <p:extLst>
      <p:ext uri="{19B8F6BF-5375-455C-9EA6-DF929625EA0E}">
        <p15:presenceInfo xmlns:p15="http://schemas.microsoft.com/office/powerpoint/2012/main" userId="S::ykk7@cdc.gov::d70bfac0-ddef-49ef-a31c-1097d17fe99a" providerId="AD"/>
      </p:ext>
    </p:extLst>
  </p:cmAuthor>
  <p:cmAuthor id="3" name="Shankar, Anupama (CDC/DDID/NCHHSTP/DHPSE)" initials="SA(" lastIdx="37" clrIdx="2">
    <p:extLst>
      <p:ext uri="{19B8F6BF-5375-455C-9EA6-DF929625EA0E}">
        <p15:presenceInfo xmlns:p15="http://schemas.microsoft.com/office/powerpoint/2012/main" userId="S::ikb6@cdc.gov::e3bf0f75-9c1f-4d08-927e-028e4916005e" providerId="AD"/>
      </p:ext>
    </p:extLst>
  </p:cmAuthor>
  <p:cmAuthor id="4" name="Calanan, Renee M. (CDC/DDID/NCEZID/OD)" initials="CRM(" lastIdx="4" clrIdx="3">
    <p:extLst>
      <p:ext uri="{19B8F6BF-5375-455C-9EA6-DF929625EA0E}">
        <p15:presenceInfo xmlns:p15="http://schemas.microsoft.com/office/powerpoint/2012/main" userId="S::GDN7@cdc.gov::d9ec2863-10bd-4a7e-a6e1-634293e91623" providerId="AD"/>
      </p:ext>
    </p:extLst>
  </p:cmAuthor>
  <p:cmAuthor id="5" name="Johnson, Valerie (CDC/DDID/NCEZID/OD)" initials="JV(" lastIdx="16" clrIdx="4">
    <p:extLst>
      <p:ext uri="{19B8F6BF-5375-455C-9EA6-DF929625EA0E}">
        <p15:presenceInfo xmlns:p15="http://schemas.microsoft.com/office/powerpoint/2012/main" userId="S::vxj1@cdc.gov::dca7b519-9f5c-4daf-83ff-177d475a6037" providerId="AD"/>
      </p:ext>
    </p:extLst>
  </p:cmAuthor>
  <p:cmAuthor id="6" name="Hayes, Demorah (CDC/DDID/NCEZID/DFWED)" initials="HD(" lastIdx="3" clrIdx="5">
    <p:extLst>
      <p:ext uri="{19B8F6BF-5375-455C-9EA6-DF929625EA0E}">
        <p15:presenceInfo xmlns:p15="http://schemas.microsoft.com/office/powerpoint/2012/main" userId="S::kuf2@cdc.gov::e36b5700-5be7-466b-85a1-eeef7186007d"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2D2C2C"/>
    <a:srgbClr val="006A71"/>
    <a:srgbClr val="F0A82C"/>
    <a:srgbClr val="2D2D2D"/>
    <a:srgbClr val="FBAB18"/>
    <a:srgbClr val="E6E6E6"/>
    <a:srgbClr val="FFFFFF"/>
    <a:srgbClr val="292B6E"/>
    <a:srgbClr val="B01519"/>
    <a:srgbClr val="55BF8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85" d="100"/>
          <a:sy n="85" d="100"/>
        </p:scale>
        <p:origin x="96" y="25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notesMaster" Target="notesMasters/notesMaster1.xml"/><Relationship Id="rId47" Type="http://schemas.openxmlformats.org/officeDocument/2006/relationships/font" Target="fonts/font5.fntdata"/><Relationship Id="rId50" Type="http://schemas.openxmlformats.org/officeDocument/2006/relationships/commentAuthors" Target="commentAuthor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font" Target="fonts/font3.fntdata"/><Relationship Id="rId53" Type="http://schemas.openxmlformats.org/officeDocument/2006/relationships/theme" Target="theme/theme1.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font" Target="fonts/font2.fntdata"/><Relationship Id="rId52"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font" Target="fonts/font1.fntdata"/><Relationship Id="rId48" Type="http://schemas.openxmlformats.org/officeDocument/2006/relationships/font" Target="fonts/font6.fntdata"/><Relationship Id="rId8" Type="http://schemas.openxmlformats.org/officeDocument/2006/relationships/slide" Target="slides/slide4.xml"/><Relationship Id="rId51"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font" Target="fonts/font4.fntdata"/><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font" Target="fonts/font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79425"/>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a:defRPr/>
            </a:pPr>
            <a:endParaRPr lang="en-US"/>
          </a:p>
        </p:txBody>
      </p:sp>
      <p:sp>
        <p:nvSpPr>
          <p:cNvPr id="3" name="Date Placeholder 2"/>
          <p:cNvSpPr>
            <a:spLocks noGrp="1"/>
          </p:cNvSpPr>
          <p:nvPr>
            <p:ph type="dt" idx="1"/>
          </p:nvPr>
        </p:nvSpPr>
        <p:spPr>
          <a:xfrm>
            <a:off x="4143375" y="0"/>
            <a:ext cx="3170238" cy="479425"/>
          </a:xfrm>
          <a:prstGeom prst="rect">
            <a:avLst/>
          </a:prstGeom>
        </p:spPr>
        <p:txBody>
          <a:bodyPr vert="horz" lIns="91440" tIns="45720" rIns="91440" bIns="45720" rtlCol="0"/>
          <a:lstStyle>
            <a:lvl1pPr algn="r" eaLnBrk="1" fontAlgn="auto" hangingPunct="1">
              <a:spcBef>
                <a:spcPts val="0"/>
              </a:spcBef>
              <a:spcAft>
                <a:spcPts val="0"/>
              </a:spcAft>
              <a:defRPr sz="1200" smtClean="0">
                <a:latin typeface="+mn-lt"/>
              </a:defRPr>
            </a:lvl1pPr>
          </a:lstStyle>
          <a:p>
            <a:pPr>
              <a:defRPr/>
            </a:pPr>
            <a:fld id="{33C03299-4BB1-4AD2-828F-715F084383AD}" type="datetimeFigureOut">
              <a:rPr lang="en-US"/>
              <a:pPr>
                <a:defRPr/>
              </a:pPr>
              <a:t>7/31/2020</a:t>
            </a:fld>
            <a:endParaRPr lang="en-US"/>
          </a:p>
        </p:txBody>
      </p:sp>
      <p:sp>
        <p:nvSpPr>
          <p:cNvPr id="4" name="Slide Image Placeholder 3"/>
          <p:cNvSpPr>
            <a:spLocks noGrp="1" noRot="1" noChangeAspect="1"/>
          </p:cNvSpPr>
          <p:nvPr>
            <p:ph type="sldImg" idx="2"/>
          </p:nvPr>
        </p:nvSpPr>
        <p:spPr>
          <a:xfrm>
            <a:off x="457200" y="720725"/>
            <a:ext cx="6400800" cy="360045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731838" y="4560888"/>
            <a:ext cx="5851525" cy="4319587"/>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9120188"/>
            <a:ext cx="3170238" cy="479425"/>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a:defRPr/>
            </a:pPr>
            <a:endParaRPr lang="en-US"/>
          </a:p>
        </p:txBody>
      </p:sp>
      <p:sp>
        <p:nvSpPr>
          <p:cNvPr id="7" name="Slide Number Placeholder 6"/>
          <p:cNvSpPr>
            <a:spLocks noGrp="1"/>
          </p:cNvSpPr>
          <p:nvPr>
            <p:ph type="sldNum" sz="quarter" idx="5"/>
          </p:nvPr>
        </p:nvSpPr>
        <p:spPr>
          <a:xfrm>
            <a:off x="4143375" y="9120188"/>
            <a:ext cx="3170238" cy="479425"/>
          </a:xfrm>
          <a:prstGeom prst="rect">
            <a:avLst/>
          </a:prstGeom>
        </p:spPr>
        <p:txBody>
          <a:bodyPr vert="horz" lIns="91440" tIns="45720" rIns="91440" bIns="45720" rtlCol="0" anchor="b"/>
          <a:lstStyle>
            <a:lvl1pPr algn="r" eaLnBrk="1" fontAlgn="auto" hangingPunct="1">
              <a:spcBef>
                <a:spcPts val="0"/>
              </a:spcBef>
              <a:spcAft>
                <a:spcPts val="0"/>
              </a:spcAft>
              <a:defRPr sz="1200" smtClean="0">
                <a:latin typeface="+mn-lt"/>
              </a:defRPr>
            </a:lvl1pPr>
          </a:lstStyle>
          <a:p>
            <a:pPr>
              <a:defRPr/>
            </a:pPr>
            <a:fld id="{EB38CAEC-4554-485B-9189-C45C7447A404}" type="slidenum">
              <a:rPr lang="en-US"/>
              <a:pPr>
                <a:defRPr/>
              </a:pPr>
              <a:t>‹#›</a:t>
            </a:fld>
            <a:endParaRPr lang="en-US"/>
          </a:p>
        </p:txBody>
      </p:sp>
    </p:spTree>
    <p:extLst>
      <p:ext uri="{BB962C8B-B14F-4D97-AF65-F5344CB8AC3E}">
        <p14:creationId xmlns:p14="http://schemas.microsoft.com/office/powerpoint/2010/main" val="1503583859"/>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mn-lt"/>
        <a:ea typeface="+mn-ea"/>
        <a:cs typeface="+mn-cs"/>
      </a:defRPr>
    </a:lvl1pPr>
    <a:lvl2pPr marL="457200" algn="l" rtl="0" fontAlgn="base">
      <a:spcBef>
        <a:spcPct val="30000"/>
      </a:spcBef>
      <a:spcAft>
        <a:spcPct val="0"/>
      </a:spcAft>
      <a:defRPr sz="1200" kern="1200">
        <a:solidFill>
          <a:schemeClr val="tx1"/>
        </a:solidFill>
        <a:latin typeface="+mn-lt"/>
        <a:ea typeface="+mn-ea"/>
        <a:cs typeface="+mn-cs"/>
      </a:defRPr>
    </a:lvl2pPr>
    <a:lvl3pPr marL="914400" algn="l" rtl="0" fontAlgn="base">
      <a:spcBef>
        <a:spcPct val="30000"/>
      </a:spcBef>
      <a:spcAft>
        <a:spcPct val="0"/>
      </a:spcAft>
      <a:defRPr sz="1200" kern="1200">
        <a:solidFill>
          <a:schemeClr val="tx1"/>
        </a:solidFill>
        <a:latin typeface="+mn-lt"/>
        <a:ea typeface="+mn-ea"/>
        <a:cs typeface="+mn-cs"/>
      </a:defRPr>
    </a:lvl3pPr>
    <a:lvl4pPr marL="1371600" algn="l" rtl="0" fontAlgn="base">
      <a:spcBef>
        <a:spcPct val="30000"/>
      </a:spcBef>
      <a:spcAft>
        <a:spcPct val="0"/>
      </a:spcAft>
      <a:defRPr sz="1200" kern="1200">
        <a:solidFill>
          <a:schemeClr val="tx1"/>
        </a:solidFill>
        <a:latin typeface="+mn-lt"/>
        <a:ea typeface="+mn-ea"/>
        <a:cs typeface="+mn-cs"/>
      </a:defRPr>
    </a:lvl4pPr>
    <a:lvl5pPr marL="182880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
        <p:nvSpPr>
          <p:cNvPr id="819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Myriad Web Pro" panose="020B0503030403020204" pitchFamily="34" charset="0"/>
              </a:defRPr>
            </a:lvl1pPr>
            <a:lvl2pPr marL="742950" indent="-285750">
              <a:defRPr>
                <a:solidFill>
                  <a:schemeClr val="tx1"/>
                </a:solidFill>
                <a:latin typeface="Myriad Web Pro" panose="020B0503030403020204" pitchFamily="34" charset="0"/>
              </a:defRPr>
            </a:lvl2pPr>
            <a:lvl3pPr marL="1143000" indent="-228600">
              <a:defRPr>
                <a:solidFill>
                  <a:schemeClr val="tx1"/>
                </a:solidFill>
                <a:latin typeface="Myriad Web Pro" panose="020B0503030403020204" pitchFamily="34" charset="0"/>
              </a:defRPr>
            </a:lvl3pPr>
            <a:lvl4pPr marL="1600200" indent="-228600">
              <a:defRPr>
                <a:solidFill>
                  <a:schemeClr val="tx1"/>
                </a:solidFill>
                <a:latin typeface="Myriad Web Pro" panose="020B0503030403020204" pitchFamily="34" charset="0"/>
              </a:defRPr>
            </a:lvl4pPr>
            <a:lvl5pPr marL="2057400" indent="-228600">
              <a:defRPr>
                <a:solidFill>
                  <a:schemeClr val="tx1"/>
                </a:solidFill>
                <a:latin typeface="Myriad Web Pro" panose="020B0503030403020204" pitchFamily="34" charset="0"/>
              </a:defRPr>
            </a:lvl5pPr>
            <a:lvl6pPr marL="2514600" indent="-228600" fontAlgn="base">
              <a:spcBef>
                <a:spcPct val="0"/>
              </a:spcBef>
              <a:spcAft>
                <a:spcPct val="0"/>
              </a:spcAft>
              <a:defRPr>
                <a:solidFill>
                  <a:schemeClr val="tx1"/>
                </a:solidFill>
                <a:latin typeface="Myriad Web Pro" panose="020B0503030403020204" pitchFamily="34" charset="0"/>
              </a:defRPr>
            </a:lvl6pPr>
            <a:lvl7pPr marL="2971800" indent="-228600" fontAlgn="base">
              <a:spcBef>
                <a:spcPct val="0"/>
              </a:spcBef>
              <a:spcAft>
                <a:spcPct val="0"/>
              </a:spcAft>
              <a:defRPr>
                <a:solidFill>
                  <a:schemeClr val="tx1"/>
                </a:solidFill>
                <a:latin typeface="Myriad Web Pro" panose="020B0503030403020204" pitchFamily="34" charset="0"/>
              </a:defRPr>
            </a:lvl7pPr>
            <a:lvl8pPr marL="3429000" indent="-228600" fontAlgn="base">
              <a:spcBef>
                <a:spcPct val="0"/>
              </a:spcBef>
              <a:spcAft>
                <a:spcPct val="0"/>
              </a:spcAft>
              <a:defRPr>
                <a:solidFill>
                  <a:schemeClr val="tx1"/>
                </a:solidFill>
                <a:latin typeface="Myriad Web Pro" panose="020B0503030403020204" pitchFamily="34" charset="0"/>
              </a:defRPr>
            </a:lvl8pPr>
            <a:lvl9pPr marL="3886200" indent="-228600" fontAlgn="base">
              <a:spcBef>
                <a:spcPct val="0"/>
              </a:spcBef>
              <a:spcAft>
                <a:spcPct val="0"/>
              </a:spcAft>
              <a:defRPr>
                <a:solidFill>
                  <a:schemeClr val="tx1"/>
                </a:solidFill>
                <a:latin typeface="Myriad Web Pro" panose="020B0503030403020204" pitchFamily="34" charset="0"/>
              </a:defRPr>
            </a:lvl9pPr>
          </a:lstStyle>
          <a:p>
            <a:pPr fontAlgn="base">
              <a:spcBef>
                <a:spcPct val="0"/>
              </a:spcBef>
              <a:spcAft>
                <a:spcPct val="0"/>
              </a:spcAft>
            </a:pPr>
            <a:fld id="{6F084AA2-EDF3-41B6-9BD5-4D1331E35CE7}" type="slidenum">
              <a:rPr lang="en-US" altLang="en-US">
                <a:latin typeface="Calibri" panose="020F0502020204030204" pitchFamily="34" charset="0"/>
              </a:rPr>
              <a:pPr fontAlgn="base">
                <a:spcBef>
                  <a:spcPct val="0"/>
                </a:spcBef>
                <a:spcAft>
                  <a:spcPct val="0"/>
                </a:spcAft>
              </a:pPr>
              <a:t>1</a:t>
            </a:fld>
            <a:endParaRPr lang="en-US" altLang="en-US">
              <a:latin typeface="Calibri" panose="020F0502020204030204" pitchFamily="34" charset="0"/>
            </a:endParaRPr>
          </a:p>
        </p:txBody>
      </p:sp>
    </p:spTree>
    <p:extLst>
      <p:ext uri="{BB962C8B-B14F-4D97-AF65-F5344CB8AC3E}">
        <p14:creationId xmlns:p14="http://schemas.microsoft.com/office/powerpoint/2010/main" val="35545127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E82054C-5FFB-4925-88B8-34BFE44764D6}" type="slidenum">
              <a:rPr lang="en-US" smtClean="0"/>
              <a:pPr/>
              <a:t>3</a:t>
            </a:fld>
            <a:endParaRPr lang="en-US"/>
          </a:p>
        </p:txBody>
      </p:sp>
    </p:spTree>
    <p:extLst>
      <p:ext uri="{BB962C8B-B14F-4D97-AF65-F5344CB8AC3E}">
        <p14:creationId xmlns:p14="http://schemas.microsoft.com/office/powerpoint/2010/main" val="10365778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EB38CAEC-4554-485B-9189-C45C7447A404}" type="slidenum">
              <a:rPr lang="en-US" smtClean="0"/>
              <a:pPr>
                <a:defRPr/>
              </a:pPr>
              <a:t>17</a:t>
            </a:fld>
            <a:endParaRPr lang="en-US"/>
          </a:p>
        </p:txBody>
      </p:sp>
    </p:spTree>
    <p:extLst>
      <p:ext uri="{BB962C8B-B14F-4D97-AF65-F5344CB8AC3E}">
        <p14:creationId xmlns:p14="http://schemas.microsoft.com/office/powerpoint/2010/main" val="25197683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EB38CAEC-4554-485B-9189-C45C7447A404}" type="slidenum">
              <a:rPr lang="en-US" smtClean="0"/>
              <a:pPr>
                <a:defRPr/>
              </a:pPr>
              <a:t>22</a:t>
            </a:fld>
            <a:endParaRPr lang="en-US"/>
          </a:p>
        </p:txBody>
      </p:sp>
    </p:spTree>
    <p:extLst>
      <p:ext uri="{BB962C8B-B14F-4D97-AF65-F5344CB8AC3E}">
        <p14:creationId xmlns:p14="http://schemas.microsoft.com/office/powerpoint/2010/main" val="27653615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EB38CAEC-4554-485B-9189-C45C7447A404}" type="slidenum">
              <a:rPr lang="en-US" smtClean="0"/>
              <a:pPr>
                <a:defRPr/>
              </a:pPr>
              <a:t>37</a:t>
            </a:fld>
            <a:endParaRPr lang="en-US"/>
          </a:p>
        </p:txBody>
      </p:sp>
    </p:spTree>
    <p:extLst>
      <p:ext uri="{BB962C8B-B14F-4D97-AF65-F5344CB8AC3E}">
        <p14:creationId xmlns:p14="http://schemas.microsoft.com/office/powerpoint/2010/main" val="193701458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wmf"/><Relationship Id="rId1" Type="http://schemas.openxmlformats.org/officeDocument/2006/relationships/slideMaster" Target="../slideMasters/slideMaster1.xml"/><Relationship Id="rId5" Type="http://schemas.openxmlformats.org/officeDocument/2006/relationships/image" Target="../media/image8.jpeg"/><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wmf"/><Relationship Id="rId1" Type="http://schemas.openxmlformats.org/officeDocument/2006/relationships/slideMaster" Target="../slideMasters/slideMaster1.xml"/><Relationship Id="rId5" Type="http://schemas.openxmlformats.org/officeDocument/2006/relationships/image" Target="../media/image1.jpeg"/><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bg>
      <p:bgPr>
        <a:solidFill>
          <a:schemeClr val="bg2"/>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75F35E44-72CB-4AFA-8DA6-C89EBC957A20}"/>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20615" r="19754"/>
          <a:stretch/>
        </p:blipFill>
        <p:spPr>
          <a:xfrm>
            <a:off x="5210658" y="966372"/>
            <a:ext cx="3684774" cy="3475844"/>
          </a:xfrm>
          <a:prstGeom prst="rect">
            <a:avLst/>
          </a:prstGeom>
        </p:spPr>
      </p:pic>
      <p:sp>
        <p:nvSpPr>
          <p:cNvPr id="18" name="Rectangle 17">
            <a:extLst>
              <a:ext uri="{FF2B5EF4-FFF2-40B4-BE49-F238E27FC236}">
                <a16:creationId xmlns:a16="http://schemas.microsoft.com/office/drawing/2014/main" id="{92B0A619-F6AA-4053-9D4A-55C4BC7B0046}"/>
              </a:ext>
            </a:extLst>
          </p:cNvPr>
          <p:cNvSpPr/>
          <p:nvPr userDrawn="1"/>
        </p:nvSpPr>
        <p:spPr>
          <a:xfrm>
            <a:off x="314325" y="0"/>
            <a:ext cx="8829676" cy="895570"/>
          </a:xfrm>
          <a:prstGeom prst="rect">
            <a:avLst/>
          </a:prstGeom>
          <a:gradFill flip="none" rotWithShape="1">
            <a:gsLst>
              <a:gs pos="0">
                <a:srgbClr val="55BF8B"/>
              </a:gs>
              <a:gs pos="96000">
                <a:srgbClr val="145E71"/>
              </a:gs>
            </a:gsLst>
            <a:lin ang="12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p:cNvSpPr>
            <a:spLocks noGrp="1"/>
          </p:cNvSpPr>
          <p:nvPr userDrawn="1">
            <p:ph type="title"/>
          </p:nvPr>
        </p:nvSpPr>
        <p:spPr>
          <a:xfrm>
            <a:off x="522515" y="9097"/>
            <a:ext cx="8621486" cy="866834"/>
          </a:xfrm>
          <a:prstGeom prst="rect">
            <a:avLst/>
          </a:prstGeom>
        </p:spPr>
        <p:txBody>
          <a:bodyPr anchor="ctr"/>
          <a:lstStyle>
            <a:lvl1pPr algn="l">
              <a:lnSpc>
                <a:spcPts val="3000"/>
              </a:lnSpc>
              <a:defRPr sz="2800" b="1" baseline="0">
                <a:solidFill>
                  <a:schemeClr val="tx2"/>
                </a:solidFill>
                <a:effectLst/>
                <a:latin typeface="Calibri" pitchFamily="34" charset="0"/>
              </a:defRPr>
            </a:lvl1pPr>
          </a:lstStyle>
          <a:p>
            <a:endParaRPr lang="en-US"/>
          </a:p>
        </p:txBody>
      </p:sp>
      <p:sp>
        <p:nvSpPr>
          <p:cNvPr id="5" name="Subtitle 2"/>
          <p:cNvSpPr>
            <a:spLocks noGrp="1"/>
          </p:cNvSpPr>
          <p:nvPr userDrawn="1">
            <p:ph type="subTitle" idx="1"/>
          </p:nvPr>
        </p:nvSpPr>
        <p:spPr>
          <a:xfrm>
            <a:off x="522515" y="1026256"/>
            <a:ext cx="7617144" cy="342900"/>
          </a:xfrm>
          <a:prstGeom prst="rect">
            <a:avLst/>
          </a:prstGeom>
        </p:spPr>
        <p:txBody>
          <a:bodyPr/>
          <a:lstStyle>
            <a:lvl1pPr marL="0" indent="0" algn="l">
              <a:buNone/>
              <a:defRPr sz="2000" b="1" baseline="0">
                <a:solidFill>
                  <a:srgbClr val="2D2D2D"/>
                </a:solidFill>
                <a:effectLst/>
                <a:latin typeface="Calibri"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endParaRPr lang="en-US"/>
          </a:p>
        </p:txBody>
      </p:sp>
      <p:sp>
        <p:nvSpPr>
          <p:cNvPr id="9" name="Text Placeholder 8"/>
          <p:cNvSpPr>
            <a:spLocks noGrp="1"/>
          </p:cNvSpPr>
          <p:nvPr userDrawn="1">
            <p:ph type="body" sz="quarter" idx="10"/>
          </p:nvPr>
        </p:nvSpPr>
        <p:spPr>
          <a:xfrm>
            <a:off x="462555" y="1890634"/>
            <a:ext cx="7617144" cy="779488"/>
          </a:xfrm>
          <a:prstGeom prst="rect">
            <a:avLst/>
          </a:prstGeom>
        </p:spPr>
        <p:txBody>
          <a:bodyPr/>
          <a:lstStyle>
            <a:lvl1pPr marL="0" indent="0" algn="l">
              <a:lnSpc>
                <a:spcPts val="2000"/>
              </a:lnSpc>
              <a:buNone/>
              <a:defRPr sz="1800" baseline="0">
                <a:solidFill>
                  <a:srgbClr val="2D2D2D"/>
                </a:solidFill>
                <a:latin typeface="Calibri" pitchFamily="34" charset="0"/>
              </a:defRPr>
            </a:lvl1pPr>
            <a:lvl2pPr algn="ctr">
              <a:defRPr>
                <a:solidFill>
                  <a:schemeClr val="tx2"/>
                </a:solidFill>
              </a:defRPr>
            </a:lvl2pPr>
            <a:lvl3pPr algn="ctr">
              <a:defRPr>
                <a:solidFill>
                  <a:schemeClr val="tx2"/>
                </a:solidFill>
              </a:defRPr>
            </a:lvl3pPr>
            <a:lvl4pPr algn="ctr">
              <a:defRPr>
                <a:solidFill>
                  <a:schemeClr val="tx2"/>
                </a:solidFill>
              </a:defRPr>
            </a:lvl4pPr>
            <a:lvl5pPr algn="ctr">
              <a:defRPr>
                <a:solidFill>
                  <a:schemeClr val="tx2"/>
                </a:solidFill>
              </a:defRPr>
            </a:lvl5pPr>
          </a:lstStyle>
          <a:p>
            <a:pPr lvl="0"/>
            <a:endParaRPr lang="en-US"/>
          </a:p>
        </p:txBody>
      </p:sp>
      <p:pic>
        <p:nvPicPr>
          <p:cNvPr id="17" name="Picture 16" descr="Logos of the U.S. Department of Health and Human Services and Centers for Disease Control and Prevention" title="LOGOS"/>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3439" y="4280109"/>
            <a:ext cx="1254584" cy="719251"/>
          </a:xfrm>
          <a:prstGeom prst="rect">
            <a:avLst/>
          </a:prstGeom>
        </p:spPr>
      </p:pic>
      <p:sp>
        <p:nvSpPr>
          <p:cNvPr id="4" name="TextBox 3">
            <a:extLst>
              <a:ext uri="{FF2B5EF4-FFF2-40B4-BE49-F238E27FC236}">
                <a16:creationId xmlns:a16="http://schemas.microsoft.com/office/drawing/2014/main" id="{954EDCE1-A912-48DB-9E58-051F8752A375}"/>
              </a:ext>
            </a:extLst>
          </p:cNvPr>
          <p:cNvSpPr txBox="1"/>
          <p:nvPr userDrawn="1"/>
        </p:nvSpPr>
        <p:spPr>
          <a:xfrm>
            <a:off x="4962089" y="4510542"/>
            <a:ext cx="4181912" cy="400110"/>
          </a:xfrm>
          <a:prstGeom prst="rect">
            <a:avLst/>
          </a:prstGeom>
          <a:solidFill>
            <a:srgbClr val="FBAB18"/>
          </a:solidFill>
        </p:spPr>
        <p:txBody>
          <a:bodyPr wrap="square" rtlCol="0">
            <a:spAutoFit/>
          </a:bodyPr>
          <a:lstStyle/>
          <a:p>
            <a:pPr marL="285750" marR="0" lvl="0" indent="0" algn="l" defTabSz="914400" rtl="0" eaLnBrk="0" fontAlgn="base" latinLnBrk="0" hangingPunct="0">
              <a:lnSpc>
                <a:spcPct val="100000"/>
              </a:lnSpc>
              <a:spcBef>
                <a:spcPct val="0"/>
              </a:spcBef>
              <a:spcAft>
                <a:spcPct val="0"/>
              </a:spcAft>
              <a:buClrTx/>
              <a:buSzTx/>
              <a:buFontTx/>
              <a:buNone/>
              <a:tabLst/>
              <a:defRPr/>
            </a:pPr>
            <a:r>
              <a:rPr lang="en-US" sz="2000" b="1">
                <a:solidFill>
                  <a:srgbClr val="2D2D2D"/>
                </a:solidFill>
                <a:latin typeface="Calibri" panose="020F0502020204030204" pitchFamily="34" charset="0"/>
                <a:cs typeface="Calibri" panose="020F0502020204030204" pitchFamily="34" charset="0"/>
              </a:rPr>
              <a:t>cdc.gov/coronavirus</a:t>
            </a:r>
          </a:p>
        </p:txBody>
      </p:sp>
      <p:grpSp>
        <p:nvGrpSpPr>
          <p:cNvPr id="10" name="Group 9">
            <a:extLst>
              <a:ext uri="{FF2B5EF4-FFF2-40B4-BE49-F238E27FC236}">
                <a16:creationId xmlns:a16="http://schemas.microsoft.com/office/drawing/2014/main" id="{2900023D-2373-43F5-A4AA-FD7F91255A55}"/>
              </a:ext>
            </a:extLst>
          </p:cNvPr>
          <p:cNvGrpSpPr/>
          <p:nvPr userDrawn="1"/>
        </p:nvGrpSpPr>
        <p:grpSpPr>
          <a:xfrm>
            <a:off x="0" y="1"/>
            <a:ext cx="267157" cy="895570"/>
            <a:chOff x="2721769" y="2050256"/>
            <a:chExt cx="442912" cy="1469660"/>
          </a:xfrm>
        </p:grpSpPr>
        <p:sp>
          <p:nvSpPr>
            <p:cNvPr id="12" name="Rectangle 11">
              <a:extLst>
                <a:ext uri="{FF2B5EF4-FFF2-40B4-BE49-F238E27FC236}">
                  <a16:creationId xmlns:a16="http://schemas.microsoft.com/office/drawing/2014/main" id="{275925BE-9EF0-43F9-9D78-64BD587500CA}"/>
                </a:ext>
              </a:extLst>
            </p:cNvPr>
            <p:cNvSpPr/>
            <p:nvPr userDrawn="1"/>
          </p:nvSpPr>
          <p:spPr>
            <a:xfrm>
              <a:off x="2721769" y="2050256"/>
              <a:ext cx="442912" cy="1335882"/>
            </a:xfrm>
            <a:prstGeom prst="rect">
              <a:avLst/>
            </a:prstGeom>
            <a:solidFill>
              <a:srgbClr val="2D2C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sp>
          <p:nvSpPr>
            <p:cNvPr id="14" name="Rectangle 13">
              <a:extLst>
                <a:ext uri="{FF2B5EF4-FFF2-40B4-BE49-F238E27FC236}">
                  <a16:creationId xmlns:a16="http://schemas.microsoft.com/office/drawing/2014/main" id="{79245E9D-1A1B-4F74-AD8C-354693087FC0}"/>
                </a:ext>
              </a:extLst>
            </p:cNvPr>
            <p:cNvSpPr/>
            <p:nvPr userDrawn="1"/>
          </p:nvSpPr>
          <p:spPr>
            <a:xfrm>
              <a:off x="2721769" y="3386138"/>
              <a:ext cx="442912" cy="133778"/>
            </a:xfrm>
            <a:prstGeom prst="rect">
              <a:avLst/>
            </a:prstGeom>
            <a:solidFill>
              <a:srgbClr val="F0A8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grpSp>
    </p:spTree>
    <p:extLst>
      <p:ext uri="{BB962C8B-B14F-4D97-AF65-F5344CB8AC3E}">
        <p14:creationId xmlns:p14="http://schemas.microsoft.com/office/powerpoint/2010/main" val="3298130443"/>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CLOSING">
    <p:bg>
      <p:bgPr>
        <a:solidFill>
          <a:schemeClr val="bg2"/>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b="18140"/>
          <a:stretch/>
        </p:blipFill>
        <p:spPr>
          <a:xfrm>
            <a:off x="1956" y="4251554"/>
            <a:ext cx="9144000" cy="883169"/>
          </a:xfrm>
          <a:prstGeom prst="rect">
            <a:avLst/>
          </a:prstGeom>
        </p:spPr>
      </p:pic>
      <p:sp>
        <p:nvSpPr>
          <p:cNvPr id="3" name="TextBox 2"/>
          <p:cNvSpPr txBox="1"/>
          <p:nvPr userDrawn="1"/>
        </p:nvSpPr>
        <p:spPr>
          <a:xfrm>
            <a:off x="127218" y="2746824"/>
            <a:ext cx="6639341" cy="1384995"/>
          </a:xfrm>
          <a:prstGeom prst="rect">
            <a:avLst/>
          </a:prstGeom>
          <a:noFill/>
        </p:spPr>
        <p:txBody>
          <a:bodyPr wrap="square" rtlCol="0">
            <a:spAutoFit/>
          </a:bodyPr>
          <a:lstStyle/>
          <a:p>
            <a:r>
              <a:rPr lang="en-US" sz="1200">
                <a:solidFill>
                  <a:srgbClr val="2D2D2D"/>
                </a:solidFill>
                <a:latin typeface="Calibri" panose="020F0502020204030204" pitchFamily="34" charset="0"/>
              </a:rPr>
              <a:t>For more information, contact CDC</a:t>
            </a:r>
            <a:br>
              <a:rPr lang="en-US" sz="1200">
                <a:solidFill>
                  <a:srgbClr val="2D2D2D"/>
                </a:solidFill>
                <a:latin typeface="Calibri" panose="020F0502020204030204" pitchFamily="34" charset="0"/>
              </a:rPr>
            </a:br>
            <a:r>
              <a:rPr lang="en-US" sz="1200">
                <a:solidFill>
                  <a:srgbClr val="2D2D2D"/>
                </a:solidFill>
                <a:latin typeface="Calibri" panose="020F0502020204030204" pitchFamily="34" charset="0"/>
              </a:rPr>
              <a:t>1-800-CDC-INFO (232-4636)</a:t>
            </a:r>
            <a:br>
              <a:rPr lang="en-US" sz="1200">
                <a:solidFill>
                  <a:srgbClr val="2D2D2D"/>
                </a:solidFill>
                <a:latin typeface="Calibri" panose="020F0502020204030204" pitchFamily="34" charset="0"/>
              </a:rPr>
            </a:br>
            <a:r>
              <a:rPr lang="en-US" sz="1200">
                <a:solidFill>
                  <a:srgbClr val="2D2D2D"/>
                </a:solidFill>
                <a:latin typeface="Calibri" panose="020F0502020204030204" pitchFamily="34" charset="0"/>
              </a:rPr>
              <a:t>TTY:  1-888-232-6348    www.cdc.gov</a:t>
            </a:r>
            <a:br>
              <a:rPr lang="en-US" sz="1200">
                <a:solidFill>
                  <a:srgbClr val="2D2D2D"/>
                </a:solidFill>
                <a:latin typeface="Calibri" panose="020F0502020204030204" pitchFamily="34" charset="0"/>
              </a:rPr>
            </a:br>
            <a:br>
              <a:rPr lang="en-US" sz="1200">
                <a:solidFill>
                  <a:srgbClr val="2D2D2D"/>
                </a:solidFill>
                <a:latin typeface="Calibri" panose="020F0502020204030204" pitchFamily="34" charset="0"/>
              </a:rPr>
            </a:br>
            <a:br>
              <a:rPr lang="en-US" sz="1200">
                <a:solidFill>
                  <a:srgbClr val="2D2D2D"/>
                </a:solidFill>
                <a:latin typeface="Calibri" panose="020F0502020204030204" pitchFamily="34" charset="0"/>
              </a:rPr>
            </a:br>
            <a:r>
              <a:rPr lang="en-US" sz="1200">
                <a:solidFill>
                  <a:srgbClr val="2D2D2D"/>
                </a:solidFill>
                <a:latin typeface="Calibri" panose="020F0502020204030204" pitchFamily="34" charset="0"/>
              </a:rPr>
              <a:t>The findings and conclusions in this report are those of the authors and do not necessarily represent the official position of the Centers for Disease Control and Prevention.</a:t>
            </a:r>
          </a:p>
        </p:txBody>
      </p:sp>
      <p:pic>
        <p:nvPicPr>
          <p:cNvPr id="4" name="Picture 3" descr="Logos of the U.S. Department of Health and Human Services and the Centers for Disease Control and Prevention." title="Logos"/>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4246855"/>
            <a:ext cx="9144000" cy="887868"/>
          </a:xfrm>
          <a:prstGeom prst="rect">
            <a:avLst/>
          </a:prstGeom>
        </p:spPr>
      </p:pic>
      <p:grpSp>
        <p:nvGrpSpPr>
          <p:cNvPr id="2" name="Group 1"/>
          <p:cNvGrpSpPr/>
          <p:nvPr userDrawn="1"/>
        </p:nvGrpSpPr>
        <p:grpSpPr>
          <a:xfrm>
            <a:off x="0" y="4246855"/>
            <a:ext cx="9144000" cy="887868"/>
            <a:chOff x="0" y="-11827"/>
            <a:chExt cx="9144000" cy="170018"/>
          </a:xfrm>
        </p:grpSpPr>
        <p:sp>
          <p:nvSpPr>
            <p:cNvPr id="6" name="bk object 25"/>
            <p:cNvSpPr/>
            <p:nvPr userDrawn="1"/>
          </p:nvSpPr>
          <p:spPr>
            <a:xfrm>
              <a:off x="0" y="-11827"/>
              <a:ext cx="522365" cy="170018"/>
            </a:xfrm>
            <a:custGeom>
              <a:avLst/>
              <a:gdLst/>
              <a:ahLst/>
              <a:cxnLst/>
              <a:rect l="l" t="t" r="r" b="b"/>
              <a:pathLst>
                <a:path w="1047115" h="1413510">
                  <a:moveTo>
                    <a:pt x="1046875" y="0"/>
                  </a:moveTo>
                  <a:lnTo>
                    <a:pt x="0" y="0"/>
                  </a:lnTo>
                  <a:lnTo>
                    <a:pt x="0" y="1412925"/>
                  </a:lnTo>
                  <a:lnTo>
                    <a:pt x="869393" y="1412925"/>
                  </a:lnTo>
                  <a:lnTo>
                    <a:pt x="1046875" y="0"/>
                  </a:lnTo>
                  <a:close/>
                </a:path>
              </a:pathLst>
            </a:custGeom>
            <a:solidFill>
              <a:srgbClr val="103064"/>
            </a:solidFill>
          </p:spPr>
          <p:txBody>
            <a:bodyPr wrap="square" lIns="0" tIns="0" rIns="0" bIns="0" rtlCol="0"/>
            <a:lstStyle/>
            <a:p>
              <a:endParaRPr/>
            </a:p>
          </p:txBody>
        </p:sp>
        <p:sp>
          <p:nvSpPr>
            <p:cNvPr id="7" name="bk object 26"/>
            <p:cNvSpPr/>
            <p:nvPr userDrawn="1"/>
          </p:nvSpPr>
          <p:spPr>
            <a:xfrm>
              <a:off x="340051" y="-11827"/>
              <a:ext cx="863535" cy="170018"/>
            </a:xfrm>
            <a:custGeom>
              <a:avLst/>
              <a:gdLst/>
              <a:ahLst/>
              <a:cxnLst/>
              <a:rect l="l" t="t" r="r" b="b"/>
              <a:pathLst>
                <a:path w="1731010" h="1413510">
                  <a:moveTo>
                    <a:pt x="1730918" y="0"/>
                  </a:moveTo>
                  <a:lnTo>
                    <a:pt x="179633" y="0"/>
                  </a:lnTo>
                  <a:lnTo>
                    <a:pt x="0" y="1412925"/>
                  </a:lnTo>
                  <a:lnTo>
                    <a:pt x="1296345" y="1412925"/>
                  </a:lnTo>
                  <a:lnTo>
                    <a:pt x="1730918" y="0"/>
                  </a:lnTo>
                  <a:close/>
                </a:path>
              </a:pathLst>
            </a:custGeom>
            <a:solidFill>
              <a:srgbClr val="1D56B3"/>
            </a:solidFill>
          </p:spPr>
          <p:txBody>
            <a:bodyPr wrap="square" lIns="0" tIns="0" rIns="0" bIns="0" rtlCol="0"/>
            <a:lstStyle/>
            <a:p>
              <a:endParaRPr/>
            </a:p>
          </p:txBody>
        </p:sp>
        <p:sp>
          <p:nvSpPr>
            <p:cNvPr id="8" name="bk object 27"/>
            <p:cNvSpPr/>
            <p:nvPr userDrawn="1"/>
          </p:nvSpPr>
          <p:spPr>
            <a:xfrm>
              <a:off x="878274" y="-11827"/>
              <a:ext cx="1343452" cy="170018"/>
            </a:xfrm>
            <a:custGeom>
              <a:avLst/>
              <a:gdLst/>
              <a:ahLst/>
              <a:cxnLst/>
              <a:rect l="l" t="t" r="r" b="b"/>
              <a:pathLst>
                <a:path w="2693035" h="1413510">
                  <a:moveTo>
                    <a:pt x="2692774" y="0"/>
                  </a:moveTo>
                  <a:lnTo>
                    <a:pt x="435654" y="0"/>
                  </a:lnTo>
                  <a:lnTo>
                    <a:pt x="0" y="1412925"/>
                  </a:lnTo>
                  <a:lnTo>
                    <a:pt x="1878492" y="1412925"/>
                  </a:lnTo>
                  <a:lnTo>
                    <a:pt x="2692774" y="0"/>
                  </a:lnTo>
                  <a:close/>
                </a:path>
              </a:pathLst>
            </a:custGeom>
            <a:solidFill>
              <a:srgbClr val="103064"/>
            </a:solidFill>
          </p:spPr>
          <p:txBody>
            <a:bodyPr wrap="square" lIns="0" tIns="0" rIns="0" bIns="0" rtlCol="0"/>
            <a:lstStyle/>
            <a:p>
              <a:endParaRPr/>
            </a:p>
          </p:txBody>
        </p:sp>
        <p:sp>
          <p:nvSpPr>
            <p:cNvPr id="9" name="bk object 28"/>
            <p:cNvSpPr/>
            <p:nvPr userDrawn="1"/>
          </p:nvSpPr>
          <p:spPr>
            <a:xfrm>
              <a:off x="1654598" y="-11827"/>
              <a:ext cx="1362458" cy="170018"/>
            </a:xfrm>
            <a:custGeom>
              <a:avLst/>
              <a:gdLst/>
              <a:ahLst/>
              <a:cxnLst/>
              <a:rect l="l" t="t" r="r" b="b"/>
              <a:pathLst>
                <a:path w="2731134" h="1413510">
                  <a:moveTo>
                    <a:pt x="2730969" y="0"/>
                  </a:moveTo>
                  <a:lnTo>
                    <a:pt x="816445" y="0"/>
                  </a:lnTo>
                  <a:lnTo>
                    <a:pt x="0" y="1412925"/>
                  </a:lnTo>
                  <a:lnTo>
                    <a:pt x="1593978" y="1412925"/>
                  </a:lnTo>
                  <a:lnTo>
                    <a:pt x="2730969" y="0"/>
                  </a:lnTo>
                  <a:close/>
                </a:path>
              </a:pathLst>
            </a:custGeom>
            <a:solidFill>
              <a:srgbClr val="1E59B8"/>
            </a:solidFill>
          </p:spPr>
          <p:txBody>
            <a:bodyPr wrap="square" lIns="0" tIns="0" rIns="0" bIns="0" rtlCol="0"/>
            <a:lstStyle/>
            <a:p>
              <a:endParaRPr/>
            </a:p>
          </p:txBody>
        </p:sp>
        <p:sp>
          <p:nvSpPr>
            <p:cNvPr id="10" name="bk object 29"/>
            <p:cNvSpPr/>
            <p:nvPr userDrawn="1"/>
          </p:nvSpPr>
          <p:spPr>
            <a:xfrm>
              <a:off x="2304805" y="-11827"/>
              <a:ext cx="937659" cy="170018"/>
            </a:xfrm>
            <a:custGeom>
              <a:avLst/>
              <a:gdLst/>
              <a:ahLst/>
              <a:cxnLst/>
              <a:rect l="l" t="t" r="r" b="b"/>
              <a:pathLst>
                <a:path w="1879600" h="1413510">
                  <a:moveTo>
                    <a:pt x="1879368" y="0"/>
                  </a:moveTo>
                  <a:lnTo>
                    <a:pt x="1140221" y="0"/>
                  </a:lnTo>
                  <a:lnTo>
                    <a:pt x="0" y="1412925"/>
                  </a:lnTo>
                  <a:lnTo>
                    <a:pt x="621900" y="1412925"/>
                  </a:lnTo>
                  <a:lnTo>
                    <a:pt x="1879368" y="0"/>
                  </a:lnTo>
                  <a:close/>
                </a:path>
              </a:pathLst>
            </a:custGeom>
            <a:solidFill>
              <a:srgbClr val="17468F"/>
            </a:solidFill>
          </p:spPr>
          <p:txBody>
            <a:bodyPr wrap="square" lIns="0" tIns="0" rIns="0" bIns="0" rtlCol="0"/>
            <a:lstStyle/>
            <a:p>
              <a:endParaRPr/>
            </a:p>
          </p:txBody>
        </p:sp>
        <p:sp>
          <p:nvSpPr>
            <p:cNvPr id="11" name="bk object 30"/>
            <p:cNvSpPr/>
            <p:nvPr userDrawn="1"/>
          </p:nvSpPr>
          <p:spPr>
            <a:xfrm>
              <a:off x="2554809" y="-11827"/>
              <a:ext cx="2483849" cy="170018"/>
            </a:xfrm>
            <a:custGeom>
              <a:avLst/>
              <a:gdLst/>
              <a:ahLst/>
              <a:cxnLst/>
              <a:rect l="l" t="t" r="r" b="b"/>
              <a:pathLst>
                <a:path w="4979034" h="1413510">
                  <a:moveTo>
                    <a:pt x="4978576" y="0"/>
                  </a:moveTo>
                  <a:lnTo>
                    <a:pt x="1262846" y="0"/>
                  </a:lnTo>
                  <a:lnTo>
                    <a:pt x="0" y="1412925"/>
                  </a:lnTo>
                  <a:lnTo>
                    <a:pt x="3093828" y="1412925"/>
                  </a:lnTo>
                  <a:lnTo>
                    <a:pt x="4978576" y="0"/>
                  </a:lnTo>
                  <a:close/>
                </a:path>
              </a:pathLst>
            </a:custGeom>
            <a:solidFill>
              <a:srgbClr val="1E59B8"/>
            </a:solidFill>
          </p:spPr>
          <p:txBody>
            <a:bodyPr wrap="square" lIns="0" tIns="0" rIns="0" bIns="0" rtlCol="0"/>
            <a:lstStyle/>
            <a:p>
              <a:endParaRPr/>
            </a:p>
          </p:txBody>
        </p:sp>
        <p:sp>
          <p:nvSpPr>
            <p:cNvPr id="12" name="bk object 31"/>
            <p:cNvSpPr/>
            <p:nvPr userDrawn="1"/>
          </p:nvSpPr>
          <p:spPr>
            <a:xfrm>
              <a:off x="3835845" y="-11827"/>
              <a:ext cx="1915234" cy="170018"/>
            </a:xfrm>
            <a:custGeom>
              <a:avLst/>
              <a:gdLst/>
              <a:ahLst/>
              <a:cxnLst/>
              <a:rect l="l" t="t" r="r" b="b"/>
              <a:pathLst>
                <a:path w="3839209" h="1413510">
                  <a:moveTo>
                    <a:pt x="3838727" y="0"/>
                  </a:moveTo>
                  <a:lnTo>
                    <a:pt x="1891189" y="0"/>
                  </a:lnTo>
                  <a:lnTo>
                    <a:pt x="0" y="1412925"/>
                  </a:lnTo>
                  <a:lnTo>
                    <a:pt x="1625414" y="1412925"/>
                  </a:lnTo>
                  <a:lnTo>
                    <a:pt x="3838727" y="0"/>
                  </a:lnTo>
                  <a:close/>
                </a:path>
              </a:pathLst>
            </a:custGeom>
            <a:solidFill>
              <a:srgbClr val="536DB3"/>
            </a:solidFill>
          </p:spPr>
          <p:txBody>
            <a:bodyPr wrap="square" lIns="0" tIns="0" rIns="0" bIns="0" rtlCol="0"/>
            <a:lstStyle/>
            <a:p>
              <a:endParaRPr/>
            </a:p>
          </p:txBody>
        </p:sp>
        <p:sp>
          <p:nvSpPr>
            <p:cNvPr id="13" name="bk object 32"/>
            <p:cNvSpPr/>
            <p:nvPr userDrawn="1"/>
          </p:nvSpPr>
          <p:spPr>
            <a:xfrm>
              <a:off x="4458868" y="-11827"/>
              <a:ext cx="4685132" cy="170018"/>
            </a:xfrm>
            <a:custGeom>
              <a:avLst/>
              <a:gdLst/>
              <a:ahLst/>
              <a:cxnLst/>
              <a:rect l="l" t="t" r="r" b="b"/>
              <a:pathLst>
                <a:path w="9391650" h="1413510">
                  <a:moveTo>
                    <a:pt x="9391076" y="0"/>
                  </a:moveTo>
                  <a:lnTo>
                    <a:pt x="2213316" y="0"/>
                  </a:lnTo>
                  <a:lnTo>
                    <a:pt x="0" y="1412929"/>
                  </a:lnTo>
                  <a:lnTo>
                    <a:pt x="9391076" y="1412929"/>
                  </a:lnTo>
                  <a:lnTo>
                    <a:pt x="9391076" y="0"/>
                  </a:lnTo>
                  <a:close/>
                </a:path>
              </a:pathLst>
            </a:custGeom>
            <a:gradFill>
              <a:gsLst>
                <a:gs pos="0">
                  <a:srgbClr val="103064"/>
                </a:gs>
                <a:gs pos="100000">
                  <a:srgbClr val="17468F"/>
                </a:gs>
              </a:gsLst>
              <a:lin ang="0" scaled="0"/>
            </a:gradFill>
          </p:spPr>
          <p:txBody>
            <a:bodyPr wrap="square" lIns="0" tIns="0" rIns="0" bIns="0" rtlCol="0"/>
            <a:lstStyle/>
            <a:p>
              <a:endParaRPr/>
            </a:p>
          </p:txBody>
        </p:sp>
      </p:grpSp>
      <p:pic>
        <p:nvPicPr>
          <p:cNvPr id="16" name="Picture 15" descr="Logos of the U.S. Department of Health and Human Services and Centers for Disease Control and Prevention" title="LOGOS"/>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7800326" y="4339940"/>
            <a:ext cx="1254584" cy="719251"/>
          </a:xfrm>
          <a:prstGeom prst="rect">
            <a:avLst/>
          </a:prstGeom>
        </p:spPr>
      </p:pic>
      <p:pic>
        <p:nvPicPr>
          <p:cNvPr id="17" name="Picture 16">
            <a:extLst>
              <a:ext uri="{FF2B5EF4-FFF2-40B4-BE49-F238E27FC236}">
                <a16:creationId xmlns:a16="http://schemas.microsoft.com/office/drawing/2014/main" id="{52A43ECC-BBFF-4967-9F45-5667FFC0EE1F}"/>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0" y="0"/>
            <a:ext cx="9144000" cy="2543820"/>
          </a:xfrm>
          <a:prstGeom prst="rect">
            <a:avLst/>
          </a:prstGeom>
        </p:spPr>
      </p:pic>
    </p:spTree>
    <p:extLst>
      <p:ext uri="{BB962C8B-B14F-4D97-AF65-F5344CB8AC3E}">
        <p14:creationId xmlns:p14="http://schemas.microsoft.com/office/powerpoint/2010/main" val="467653726"/>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2B0A619-F6AA-4053-9D4A-55C4BC7B0046}"/>
              </a:ext>
            </a:extLst>
          </p:cNvPr>
          <p:cNvSpPr/>
          <p:nvPr userDrawn="1"/>
        </p:nvSpPr>
        <p:spPr>
          <a:xfrm>
            <a:off x="0" y="0"/>
            <a:ext cx="9144000" cy="5143500"/>
          </a:xfrm>
          <a:prstGeom prst="rect">
            <a:avLst/>
          </a:prstGeom>
          <a:gradFill flip="none" rotWithShape="1">
            <a:gsLst>
              <a:gs pos="0">
                <a:srgbClr val="55BF8B"/>
              </a:gs>
              <a:gs pos="96000">
                <a:srgbClr val="145E71"/>
              </a:gs>
            </a:gsLst>
            <a:lin ang="12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p:cNvSpPr>
            <a:spLocks noGrp="1"/>
          </p:cNvSpPr>
          <p:nvPr userDrawn="1">
            <p:ph type="title"/>
          </p:nvPr>
        </p:nvSpPr>
        <p:spPr>
          <a:xfrm>
            <a:off x="685801" y="9097"/>
            <a:ext cx="8458200" cy="866834"/>
          </a:xfrm>
          <a:prstGeom prst="rect">
            <a:avLst/>
          </a:prstGeom>
        </p:spPr>
        <p:txBody>
          <a:bodyPr anchor="ctr"/>
          <a:lstStyle>
            <a:lvl1pPr algn="l">
              <a:lnSpc>
                <a:spcPts val="3000"/>
              </a:lnSpc>
              <a:defRPr sz="2800" b="1" baseline="0">
                <a:solidFill>
                  <a:schemeClr val="tx2"/>
                </a:solidFill>
                <a:effectLst/>
                <a:latin typeface="Calibri" pitchFamily="34" charset="0"/>
              </a:defRPr>
            </a:lvl1pPr>
          </a:lstStyle>
          <a:p>
            <a:endParaRPr lang="en-US"/>
          </a:p>
        </p:txBody>
      </p:sp>
      <p:sp>
        <p:nvSpPr>
          <p:cNvPr id="5" name="Subtitle 2"/>
          <p:cNvSpPr>
            <a:spLocks noGrp="1"/>
          </p:cNvSpPr>
          <p:nvPr userDrawn="1">
            <p:ph type="subTitle" idx="1"/>
          </p:nvPr>
        </p:nvSpPr>
        <p:spPr>
          <a:xfrm>
            <a:off x="685801" y="1061976"/>
            <a:ext cx="7453858" cy="342900"/>
          </a:xfrm>
          <a:prstGeom prst="rect">
            <a:avLst/>
          </a:prstGeom>
        </p:spPr>
        <p:txBody>
          <a:bodyPr/>
          <a:lstStyle>
            <a:lvl1pPr marL="0" indent="0" algn="l">
              <a:buNone/>
              <a:defRPr sz="2000" b="1" baseline="0">
                <a:solidFill>
                  <a:schemeClr val="tx2"/>
                </a:solidFill>
                <a:effectLst/>
                <a:latin typeface="Calibri"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endParaRPr lang="en-US"/>
          </a:p>
        </p:txBody>
      </p:sp>
      <p:sp>
        <p:nvSpPr>
          <p:cNvPr id="9" name="Text Placeholder 8"/>
          <p:cNvSpPr>
            <a:spLocks noGrp="1"/>
          </p:cNvSpPr>
          <p:nvPr userDrawn="1">
            <p:ph type="body" sz="quarter" idx="10"/>
          </p:nvPr>
        </p:nvSpPr>
        <p:spPr>
          <a:xfrm>
            <a:off x="685801" y="1890634"/>
            <a:ext cx="7393898" cy="779488"/>
          </a:xfrm>
          <a:prstGeom prst="rect">
            <a:avLst/>
          </a:prstGeom>
        </p:spPr>
        <p:txBody>
          <a:bodyPr/>
          <a:lstStyle>
            <a:lvl1pPr marL="0" indent="0" algn="l">
              <a:lnSpc>
                <a:spcPts val="2000"/>
              </a:lnSpc>
              <a:buNone/>
              <a:defRPr sz="1800" baseline="0">
                <a:solidFill>
                  <a:schemeClr val="tx2"/>
                </a:solidFill>
                <a:latin typeface="Calibri" pitchFamily="34" charset="0"/>
              </a:defRPr>
            </a:lvl1pPr>
            <a:lvl2pPr algn="ctr">
              <a:defRPr>
                <a:solidFill>
                  <a:schemeClr val="tx2"/>
                </a:solidFill>
              </a:defRPr>
            </a:lvl2pPr>
            <a:lvl3pPr algn="ctr">
              <a:defRPr>
                <a:solidFill>
                  <a:schemeClr val="tx2"/>
                </a:solidFill>
              </a:defRPr>
            </a:lvl3pPr>
            <a:lvl4pPr algn="ctr">
              <a:defRPr>
                <a:solidFill>
                  <a:schemeClr val="tx2"/>
                </a:solidFill>
              </a:defRPr>
            </a:lvl4pPr>
            <a:lvl5pPr algn="ctr">
              <a:defRPr>
                <a:solidFill>
                  <a:schemeClr val="tx2"/>
                </a:solidFill>
              </a:defRPr>
            </a:lvl5pPr>
          </a:lstStyle>
          <a:p>
            <a:pPr lvl="0"/>
            <a:endParaRPr lang="en-US"/>
          </a:p>
        </p:txBody>
      </p:sp>
      <p:pic>
        <p:nvPicPr>
          <p:cNvPr id="17" name="Picture 16" descr="Logos of the U.S. Department of Health and Human Services and Centers for Disease Control and Prevention" title="LOGOS"/>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63439" y="4280109"/>
            <a:ext cx="1254584" cy="719251"/>
          </a:xfrm>
          <a:prstGeom prst="rect">
            <a:avLst/>
          </a:prstGeom>
        </p:spPr>
      </p:pic>
      <p:grpSp>
        <p:nvGrpSpPr>
          <p:cNvPr id="21" name="Group 20">
            <a:extLst>
              <a:ext uri="{FF2B5EF4-FFF2-40B4-BE49-F238E27FC236}">
                <a16:creationId xmlns:a16="http://schemas.microsoft.com/office/drawing/2014/main" id="{CC3D0F8F-59A2-423C-A3F9-4CCC5E04EB88}"/>
              </a:ext>
            </a:extLst>
          </p:cNvPr>
          <p:cNvGrpSpPr/>
          <p:nvPr userDrawn="1"/>
        </p:nvGrpSpPr>
        <p:grpSpPr>
          <a:xfrm>
            <a:off x="0" y="1"/>
            <a:ext cx="267157" cy="895570"/>
            <a:chOff x="2721769" y="2050256"/>
            <a:chExt cx="442912" cy="1469660"/>
          </a:xfrm>
        </p:grpSpPr>
        <p:sp>
          <p:nvSpPr>
            <p:cNvPr id="22" name="Rectangle 21">
              <a:extLst>
                <a:ext uri="{FF2B5EF4-FFF2-40B4-BE49-F238E27FC236}">
                  <a16:creationId xmlns:a16="http://schemas.microsoft.com/office/drawing/2014/main" id="{D32F05D3-C03C-45E4-9FA9-D106B2E80059}"/>
                </a:ext>
              </a:extLst>
            </p:cNvPr>
            <p:cNvSpPr/>
            <p:nvPr userDrawn="1"/>
          </p:nvSpPr>
          <p:spPr>
            <a:xfrm>
              <a:off x="2721769" y="2050256"/>
              <a:ext cx="442912" cy="1335882"/>
            </a:xfrm>
            <a:prstGeom prst="rect">
              <a:avLst/>
            </a:prstGeom>
            <a:solidFill>
              <a:srgbClr val="2D2C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sp>
          <p:nvSpPr>
            <p:cNvPr id="23" name="Rectangle 22">
              <a:extLst>
                <a:ext uri="{FF2B5EF4-FFF2-40B4-BE49-F238E27FC236}">
                  <a16:creationId xmlns:a16="http://schemas.microsoft.com/office/drawing/2014/main" id="{486CBDE1-9FE4-4D39-8D29-C02C77614B0D}"/>
                </a:ext>
              </a:extLst>
            </p:cNvPr>
            <p:cNvSpPr/>
            <p:nvPr userDrawn="1"/>
          </p:nvSpPr>
          <p:spPr>
            <a:xfrm>
              <a:off x="2721769" y="3386138"/>
              <a:ext cx="442912" cy="133778"/>
            </a:xfrm>
            <a:prstGeom prst="rect">
              <a:avLst/>
            </a:prstGeom>
            <a:solidFill>
              <a:srgbClr val="F0A8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grpSp>
    </p:spTree>
    <p:extLst>
      <p:ext uri="{BB962C8B-B14F-4D97-AF65-F5344CB8AC3E}">
        <p14:creationId xmlns:p14="http://schemas.microsoft.com/office/powerpoint/2010/main" val="2110310307"/>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ATA SLIDE">
    <p:bg>
      <p:bgPr>
        <a:solidFill>
          <a:schemeClr val="bg2"/>
        </a:solidFill>
        <a:effectLst/>
      </p:bgPr>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6082666" y="5045515"/>
            <a:ext cx="603083" cy="91188"/>
          </a:xfrm>
          <a:prstGeom prst="rect">
            <a:avLst/>
          </a:prstGeom>
          <a:solidFill>
            <a:srgbClr val="B01519"/>
          </a:solidFill>
          <a:ln>
            <a:noFill/>
          </a:ln>
        </p:spPr>
        <p:txBody>
          <a:bodyPr vert="horz" wrap="square" lIns="60960" tIns="30480" rIns="60960" bIns="30480" numCol="1" anchor="t" anchorCtr="0" compatLnSpc="1">
            <a:prstTxWarp prst="textNoShape">
              <a:avLst/>
            </a:prstTxWarp>
          </a:bodyPr>
          <a:lstStyle/>
          <a:p>
            <a:endParaRPr lang="en-US" sz="1667"/>
          </a:p>
        </p:txBody>
      </p:sp>
      <p:sp>
        <p:nvSpPr>
          <p:cNvPr id="9" name="Rectangle 8"/>
          <p:cNvSpPr>
            <a:spLocks noChangeArrowheads="1"/>
          </p:cNvSpPr>
          <p:nvPr userDrawn="1"/>
        </p:nvSpPr>
        <p:spPr bwMode="auto">
          <a:xfrm>
            <a:off x="6677884" y="5045515"/>
            <a:ext cx="603083" cy="91188"/>
          </a:xfrm>
          <a:prstGeom prst="rect">
            <a:avLst/>
          </a:prstGeom>
          <a:solidFill>
            <a:srgbClr val="FBAB18"/>
          </a:solidFill>
          <a:ln>
            <a:noFill/>
          </a:ln>
        </p:spPr>
        <p:txBody>
          <a:bodyPr vert="horz" wrap="square" lIns="60960" tIns="30480" rIns="60960" bIns="30480" numCol="1" anchor="t" anchorCtr="0" compatLnSpc="1">
            <a:prstTxWarp prst="textNoShape">
              <a:avLst/>
            </a:prstTxWarp>
          </a:bodyPr>
          <a:lstStyle/>
          <a:p>
            <a:endParaRPr lang="en-US" sz="1667"/>
          </a:p>
        </p:txBody>
      </p:sp>
      <p:sp>
        <p:nvSpPr>
          <p:cNvPr id="10" name="Rectangle 9"/>
          <p:cNvSpPr>
            <a:spLocks noChangeArrowheads="1"/>
          </p:cNvSpPr>
          <p:nvPr userDrawn="1"/>
        </p:nvSpPr>
        <p:spPr bwMode="auto">
          <a:xfrm>
            <a:off x="7280966" y="5045515"/>
            <a:ext cx="603574" cy="91188"/>
          </a:xfrm>
          <a:prstGeom prst="rect">
            <a:avLst/>
          </a:prstGeom>
          <a:solidFill>
            <a:srgbClr val="292B6E"/>
          </a:solidFill>
          <a:ln>
            <a:noFill/>
          </a:ln>
        </p:spPr>
        <p:txBody>
          <a:bodyPr vert="horz" wrap="square" lIns="60960" tIns="30480" rIns="60960" bIns="30480" numCol="1" anchor="t" anchorCtr="0" compatLnSpc="1">
            <a:prstTxWarp prst="textNoShape">
              <a:avLst/>
            </a:prstTxWarp>
          </a:bodyPr>
          <a:lstStyle/>
          <a:p>
            <a:endParaRPr lang="en-US" sz="1667"/>
          </a:p>
        </p:txBody>
      </p:sp>
      <p:sp>
        <p:nvSpPr>
          <p:cNvPr id="11" name="Rectangle 10"/>
          <p:cNvSpPr>
            <a:spLocks noChangeArrowheads="1"/>
          </p:cNvSpPr>
          <p:nvPr userDrawn="1"/>
        </p:nvSpPr>
        <p:spPr bwMode="auto">
          <a:xfrm>
            <a:off x="7870697" y="5045515"/>
            <a:ext cx="1273303" cy="91188"/>
          </a:xfrm>
          <a:prstGeom prst="rect">
            <a:avLst/>
          </a:prstGeom>
          <a:solidFill>
            <a:srgbClr val="4656A6"/>
          </a:solidFill>
          <a:ln>
            <a:noFill/>
          </a:ln>
        </p:spPr>
        <p:txBody>
          <a:bodyPr vert="horz" wrap="square" lIns="60960" tIns="30480" rIns="60960" bIns="30480" numCol="1" anchor="t" anchorCtr="0" compatLnSpc="1">
            <a:prstTxWarp prst="textNoShape">
              <a:avLst/>
            </a:prstTxWarp>
          </a:bodyPr>
          <a:lstStyle/>
          <a:p>
            <a:endParaRPr lang="en-US" sz="1667"/>
          </a:p>
        </p:txBody>
      </p:sp>
      <p:sp>
        <p:nvSpPr>
          <p:cNvPr id="12" name="Rectangle 20"/>
          <p:cNvSpPr>
            <a:spLocks noChangeArrowheads="1"/>
          </p:cNvSpPr>
          <p:nvPr userDrawn="1"/>
        </p:nvSpPr>
        <p:spPr bwMode="auto">
          <a:xfrm>
            <a:off x="0" y="5045515"/>
            <a:ext cx="5679249" cy="91188"/>
          </a:xfrm>
          <a:prstGeom prst="rect">
            <a:avLst/>
          </a:prstGeom>
          <a:solidFill>
            <a:srgbClr val="17468F"/>
          </a:solidFill>
          <a:ln>
            <a:noFill/>
          </a:ln>
        </p:spPr>
        <p:txBody>
          <a:bodyPr vert="horz" wrap="square" lIns="60960" tIns="30480" rIns="60960" bIns="30480" numCol="1" anchor="t" anchorCtr="0" compatLnSpc="1">
            <a:prstTxWarp prst="textNoShape">
              <a:avLst/>
            </a:prstTxWarp>
          </a:bodyPr>
          <a:lstStyle/>
          <a:p>
            <a:endParaRPr lang="en-US" sz="1667"/>
          </a:p>
        </p:txBody>
      </p:sp>
      <p:sp>
        <p:nvSpPr>
          <p:cNvPr id="13" name="Rectangle 12"/>
          <p:cNvSpPr>
            <a:spLocks noChangeArrowheads="1"/>
          </p:cNvSpPr>
          <p:nvPr userDrawn="1"/>
        </p:nvSpPr>
        <p:spPr bwMode="auto">
          <a:xfrm>
            <a:off x="5481058" y="5045515"/>
            <a:ext cx="603083" cy="91188"/>
          </a:xfrm>
          <a:prstGeom prst="rect">
            <a:avLst/>
          </a:prstGeom>
          <a:solidFill>
            <a:srgbClr val="55BF8B"/>
          </a:solidFill>
          <a:ln>
            <a:noFill/>
          </a:ln>
        </p:spPr>
        <p:txBody>
          <a:bodyPr vert="horz" wrap="square" lIns="60960" tIns="30480" rIns="60960" bIns="30480" numCol="1" anchor="t" anchorCtr="0" compatLnSpc="1">
            <a:prstTxWarp prst="textNoShape">
              <a:avLst/>
            </a:prstTxWarp>
          </a:bodyPr>
          <a:lstStyle/>
          <a:p>
            <a:endParaRPr lang="en-US" sz="1667"/>
          </a:p>
        </p:txBody>
      </p:sp>
      <p:sp>
        <p:nvSpPr>
          <p:cNvPr id="2" name="Title 1"/>
          <p:cNvSpPr>
            <a:spLocks noGrp="1"/>
          </p:cNvSpPr>
          <p:nvPr userDrawn="1">
            <p:ph type="title" hasCustomPrompt="1"/>
          </p:nvPr>
        </p:nvSpPr>
        <p:spPr>
          <a:xfrm>
            <a:off x="457200" y="205979"/>
            <a:ext cx="8229600" cy="689591"/>
          </a:xfrm>
          <a:prstGeom prst="rect">
            <a:avLst/>
          </a:prstGeom>
        </p:spPr>
        <p:txBody>
          <a:bodyPr anchor="b" anchorCtr="0"/>
          <a:lstStyle>
            <a:lvl1pPr algn="l">
              <a:lnSpc>
                <a:spcPts val="3000"/>
              </a:lnSpc>
              <a:defRPr sz="2800" b="1" baseline="0">
                <a:solidFill>
                  <a:srgbClr val="006A71"/>
                </a:solidFill>
                <a:effectLst/>
                <a:latin typeface="Calibri" pitchFamily="34" charset="0"/>
              </a:defRPr>
            </a:lvl1pPr>
          </a:lstStyle>
          <a:p>
            <a:r>
              <a:rPr lang="en-US"/>
              <a:t>Heading</a:t>
            </a:r>
          </a:p>
        </p:txBody>
      </p:sp>
      <p:sp>
        <p:nvSpPr>
          <p:cNvPr id="5" name="Text Placeholder 7"/>
          <p:cNvSpPr>
            <a:spLocks noGrp="1"/>
          </p:cNvSpPr>
          <p:nvPr userDrawn="1">
            <p:ph type="body" sz="quarter" idx="10"/>
          </p:nvPr>
        </p:nvSpPr>
        <p:spPr>
          <a:xfrm>
            <a:off x="457200" y="1158875"/>
            <a:ext cx="8229600" cy="3341688"/>
          </a:xfrm>
        </p:spPr>
        <p:txBody>
          <a:bodyPr/>
          <a:lstStyle>
            <a:lvl1pPr marL="230188" indent="-230188">
              <a:buClr>
                <a:srgbClr val="005DAA"/>
              </a:buClr>
              <a:buFont typeface="Wingdings" panose="05000000000000000000" pitchFamily="2" charset="2"/>
              <a:buChar char="§"/>
              <a:defRPr sz="2000">
                <a:solidFill>
                  <a:srgbClr val="2D2D2D"/>
                </a:solidFill>
              </a:defRPr>
            </a:lvl1pPr>
            <a:lvl2pPr>
              <a:buClr>
                <a:srgbClr val="532E63"/>
              </a:buClr>
              <a:defRPr sz="2000">
                <a:solidFill>
                  <a:srgbClr val="2D2D2D"/>
                </a:solidFill>
              </a:defRPr>
            </a:lvl2pPr>
            <a:lvl3pPr>
              <a:buClr>
                <a:srgbClr val="9A3B26"/>
              </a:buClr>
              <a:defRPr sz="2000">
                <a:solidFill>
                  <a:srgbClr val="2D2D2D"/>
                </a:solidFill>
              </a:defRPr>
            </a:lvl3pPr>
            <a:lvl4pPr>
              <a:defRPr sz="2000">
                <a:solidFill>
                  <a:schemeClr val="accent4">
                    <a:lumMod val="75000"/>
                  </a:schemeClr>
                </a:solidFill>
              </a:defRPr>
            </a:lvl4pPr>
            <a:lvl5pPr>
              <a:defRPr sz="2000">
                <a:solidFill>
                  <a:schemeClr val="accent4">
                    <a:lumMod val="75000"/>
                  </a:schemeClr>
                </a:solidFill>
              </a:defRPr>
            </a:lvl5pPr>
          </a:lstStyle>
          <a:p>
            <a:pPr lvl="0"/>
            <a:r>
              <a:rPr lang="en-US"/>
              <a:t>Click to edit Master text styles</a:t>
            </a:r>
          </a:p>
          <a:p>
            <a:pPr lvl="1"/>
            <a:r>
              <a:rPr lang="en-US"/>
              <a:t>Second level</a:t>
            </a:r>
          </a:p>
          <a:p>
            <a:pPr lvl="2"/>
            <a:r>
              <a:rPr lang="en-US"/>
              <a:t>Third level</a:t>
            </a:r>
          </a:p>
        </p:txBody>
      </p:sp>
      <p:pic>
        <p:nvPicPr>
          <p:cNvPr id="21" name="Picture 20" descr="Logos of the U.S. Department of Health and Human Services and Centers for Disease Control and Prevention" title="LOGOS">
            <a:extLst>
              <a:ext uri="{FF2B5EF4-FFF2-40B4-BE49-F238E27FC236}">
                <a16:creationId xmlns:a16="http://schemas.microsoft.com/office/drawing/2014/main" id="{5EB3B0CC-979E-4460-961A-7E5D5213A07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63439" y="4501098"/>
            <a:ext cx="869114" cy="498262"/>
          </a:xfrm>
          <a:prstGeom prst="rect">
            <a:avLst/>
          </a:prstGeom>
        </p:spPr>
      </p:pic>
      <p:grpSp>
        <p:nvGrpSpPr>
          <p:cNvPr id="20" name="Group 19">
            <a:extLst>
              <a:ext uri="{FF2B5EF4-FFF2-40B4-BE49-F238E27FC236}">
                <a16:creationId xmlns:a16="http://schemas.microsoft.com/office/drawing/2014/main" id="{9256BCB5-3FA6-46A4-BD0C-A091D9F1922D}"/>
              </a:ext>
            </a:extLst>
          </p:cNvPr>
          <p:cNvGrpSpPr/>
          <p:nvPr userDrawn="1"/>
        </p:nvGrpSpPr>
        <p:grpSpPr>
          <a:xfrm>
            <a:off x="0" y="1"/>
            <a:ext cx="267157" cy="895570"/>
            <a:chOff x="2721769" y="2050256"/>
            <a:chExt cx="442912" cy="1469660"/>
          </a:xfrm>
        </p:grpSpPr>
        <p:sp>
          <p:nvSpPr>
            <p:cNvPr id="22" name="Rectangle 21">
              <a:extLst>
                <a:ext uri="{FF2B5EF4-FFF2-40B4-BE49-F238E27FC236}">
                  <a16:creationId xmlns:a16="http://schemas.microsoft.com/office/drawing/2014/main" id="{B5B91796-8B0E-4339-853E-86194B92F336}"/>
                </a:ext>
              </a:extLst>
            </p:cNvPr>
            <p:cNvSpPr/>
            <p:nvPr userDrawn="1"/>
          </p:nvSpPr>
          <p:spPr>
            <a:xfrm>
              <a:off x="2721769" y="2050256"/>
              <a:ext cx="442912" cy="1335882"/>
            </a:xfrm>
            <a:prstGeom prst="rect">
              <a:avLst/>
            </a:prstGeom>
            <a:solidFill>
              <a:srgbClr val="2D2C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sp>
          <p:nvSpPr>
            <p:cNvPr id="23" name="Rectangle 22">
              <a:extLst>
                <a:ext uri="{FF2B5EF4-FFF2-40B4-BE49-F238E27FC236}">
                  <a16:creationId xmlns:a16="http://schemas.microsoft.com/office/drawing/2014/main" id="{FB4E0A8E-0F30-4F8C-A535-BEEA20A4E70F}"/>
                </a:ext>
              </a:extLst>
            </p:cNvPr>
            <p:cNvSpPr/>
            <p:nvPr userDrawn="1"/>
          </p:nvSpPr>
          <p:spPr>
            <a:xfrm>
              <a:off x="2721769" y="3386138"/>
              <a:ext cx="442912" cy="133778"/>
            </a:xfrm>
            <a:prstGeom prst="rect">
              <a:avLst/>
            </a:prstGeom>
            <a:solidFill>
              <a:srgbClr val="F0A8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grpSp>
    </p:spTree>
    <p:extLst>
      <p:ext uri="{BB962C8B-B14F-4D97-AF65-F5344CB8AC3E}">
        <p14:creationId xmlns:p14="http://schemas.microsoft.com/office/powerpoint/2010/main" val="1828527430"/>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DATA SLIDE">
    <p:bg>
      <p:bgPr>
        <a:solidFill>
          <a:schemeClr val="bg2"/>
        </a:solidFill>
        <a:effectLst/>
      </p:bgPr>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6082666" y="5045515"/>
            <a:ext cx="603083" cy="91188"/>
          </a:xfrm>
          <a:prstGeom prst="rect">
            <a:avLst/>
          </a:prstGeom>
          <a:solidFill>
            <a:srgbClr val="B01519"/>
          </a:solidFill>
          <a:ln>
            <a:noFill/>
          </a:ln>
        </p:spPr>
        <p:txBody>
          <a:bodyPr vert="horz" wrap="square" lIns="60960" tIns="30480" rIns="60960" bIns="30480" numCol="1" anchor="t" anchorCtr="0" compatLnSpc="1">
            <a:prstTxWarp prst="textNoShape">
              <a:avLst/>
            </a:prstTxWarp>
          </a:bodyPr>
          <a:lstStyle/>
          <a:p>
            <a:endParaRPr lang="en-US" sz="1667"/>
          </a:p>
        </p:txBody>
      </p:sp>
      <p:sp>
        <p:nvSpPr>
          <p:cNvPr id="9" name="Rectangle 8"/>
          <p:cNvSpPr>
            <a:spLocks noChangeArrowheads="1"/>
          </p:cNvSpPr>
          <p:nvPr userDrawn="1"/>
        </p:nvSpPr>
        <p:spPr bwMode="auto">
          <a:xfrm>
            <a:off x="6677884" y="5045515"/>
            <a:ext cx="603083" cy="91188"/>
          </a:xfrm>
          <a:prstGeom prst="rect">
            <a:avLst/>
          </a:prstGeom>
          <a:solidFill>
            <a:srgbClr val="FBAB18"/>
          </a:solidFill>
          <a:ln>
            <a:noFill/>
          </a:ln>
        </p:spPr>
        <p:txBody>
          <a:bodyPr vert="horz" wrap="square" lIns="60960" tIns="30480" rIns="60960" bIns="30480" numCol="1" anchor="t" anchorCtr="0" compatLnSpc="1">
            <a:prstTxWarp prst="textNoShape">
              <a:avLst/>
            </a:prstTxWarp>
          </a:bodyPr>
          <a:lstStyle/>
          <a:p>
            <a:endParaRPr lang="en-US" sz="1667"/>
          </a:p>
        </p:txBody>
      </p:sp>
      <p:sp>
        <p:nvSpPr>
          <p:cNvPr id="10" name="Rectangle 9"/>
          <p:cNvSpPr>
            <a:spLocks noChangeArrowheads="1"/>
          </p:cNvSpPr>
          <p:nvPr userDrawn="1"/>
        </p:nvSpPr>
        <p:spPr bwMode="auto">
          <a:xfrm>
            <a:off x="7280966" y="5045515"/>
            <a:ext cx="603574" cy="91188"/>
          </a:xfrm>
          <a:prstGeom prst="rect">
            <a:avLst/>
          </a:prstGeom>
          <a:solidFill>
            <a:srgbClr val="292B6E"/>
          </a:solidFill>
          <a:ln>
            <a:noFill/>
          </a:ln>
        </p:spPr>
        <p:txBody>
          <a:bodyPr vert="horz" wrap="square" lIns="60960" tIns="30480" rIns="60960" bIns="30480" numCol="1" anchor="t" anchorCtr="0" compatLnSpc="1">
            <a:prstTxWarp prst="textNoShape">
              <a:avLst/>
            </a:prstTxWarp>
          </a:bodyPr>
          <a:lstStyle/>
          <a:p>
            <a:endParaRPr lang="en-US" sz="1667"/>
          </a:p>
        </p:txBody>
      </p:sp>
      <p:sp>
        <p:nvSpPr>
          <p:cNvPr id="11" name="Rectangle 10"/>
          <p:cNvSpPr>
            <a:spLocks noChangeArrowheads="1"/>
          </p:cNvSpPr>
          <p:nvPr userDrawn="1"/>
        </p:nvSpPr>
        <p:spPr bwMode="auto">
          <a:xfrm>
            <a:off x="7870697" y="5045515"/>
            <a:ext cx="1273303" cy="91188"/>
          </a:xfrm>
          <a:prstGeom prst="rect">
            <a:avLst/>
          </a:prstGeom>
          <a:solidFill>
            <a:srgbClr val="4656A6"/>
          </a:solidFill>
          <a:ln>
            <a:noFill/>
          </a:ln>
        </p:spPr>
        <p:txBody>
          <a:bodyPr vert="horz" wrap="square" lIns="60960" tIns="30480" rIns="60960" bIns="30480" numCol="1" anchor="t" anchorCtr="0" compatLnSpc="1">
            <a:prstTxWarp prst="textNoShape">
              <a:avLst/>
            </a:prstTxWarp>
          </a:bodyPr>
          <a:lstStyle/>
          <a:p>
            <a:endParaRPr lang="en-US" sz="1667"/>
          </a:p>
        </p:txBody>
      </p:sp>
      <p:sp>
        <p:nvSpPr>
          <p:cNvPr id="12" name="Rectangle 20"/>
          <p:cNvSpPr>
            <a:spLocks noChangeArrowheads="1"/>
          </p:cNvSpPr>
          <p:nvPr userDrawn="1"/>
        </p:nvSpPr>
        <p:spPr bwMode="auto">
          <a:xfrm>
            <a:off x="0" y="5045515"/>
            <a:ext cx="5679249" cy="91188"/>
          </a:xfrm>
          <a:prstGeom prst="rect">
            <a:avLst/>
          </a:prstGeom>
          <a:solidFill>
            <a:srgbClr val="17468F"/>
          </a:solidFill>
          <a:ln>
            <a:noFill/>
          </a:ln>
        </p:spPr>
        <p:txBody>
          <a:bodyPr vert="horz" wrap="square" lIns="60960" tIns="30480" rIns="60960" bIns="30480" numCol="1" anchor="t" anchorCtr="0" compatLnSpc="1">
            <a:prstTxWarp prst="textNoShape">
              <a:avLst/>
            </a:prstTxWarp>
          </a:bodyPr>
          <a:lstStyle/>
          <a:p>
            <a:endParaRPr lang="en-US" sz="1667"/>
          </a:p>
        </p:txBody>
      </p:sp>
      <p:sp>
        <p:nvSpPr>
          <p:cNvPr id="13" name="Rectangle 12"/>
          <p:cNvSpPr>
            <a:spLocks noChangeArrowheads="1"/>
          </p:cNvSpPr>
          <p:nvPr userDrawn="1"/>
        </p:nvSpPr>
        <p:spPr bwMode="auto">
          <a:xfrm>
            <a:off x="5481058" y="5045515"/>
            <a:ext cx="603083" cy="91188"/>
          </a:xfrm>
          <a:prstGeom prst="rect">
            <a:avLst/>
          </a:prstGeom>
          <a:solidFill>
            <a:srgbClr val="55BF8B"/>
          </a:solidFill>
          <a:ln>
            <a:noFill/>
          </a:ln>
        </p:spPr>
        <p:txBody>
          <a:bodyPr vert="horz" wrap="square" lIns="60960" tIns="30480" rIns="60960" bIns="30480" numCol="1" anchor="t" anchorCtr="0" compatLnSpc="1">
            <a:prstTxWarp prst="textNoShape">
              <a:avLst/>
            </a:prstTxWarp>
          </a:bodyPr>
          <a:lstStyle/>
          <a:p>
            <a:endParaRPr lang="en-US" sz="1667"/>
          </a:p>
        </p:txBody>
      </p:sp>
      <p:sp>
        <p:nvSpPr>
          <p:cNvPr id="2" name="Title 1"/>
          <p:cNvSpPr>
            <a:spLocks noGrp="1"/>
          </p:cNvSpPr>
          <p:nvPr userDrawn="1">
            <p:ph type="title" hasCustomPrompt="1"/>
          </p:nvPr>
        </p:nvSpPr>
        <p:spPr>
          <a:xfrm>
            <a:off x="457200" y="205979"/>
            <a:ext cx="8229600" cy="689591"/>
          </a:xfrm>
          <a:prstGeom prst="rect">
            <a:avLst/>
          </a:prstGeom>
        </p:spPr>
        <p:txBody>
          <a:bodyPr anchor="b" anchorCtr="0"/>
          <a:lstStyle>
            <a:lvl1pPr algn="l">
              <a:lnSpc>
                <a:spcPts val="3000"/>
              </a:lnSpc>
              <a:defRPr sz="2800" b="1" baseline="0">
                <a:solidFill>
                  <a:srgbClr val="006A71"/>
                </a:solidFill>
                <a:effectLst/>
                <a:latin typeface="Calibri" pitchFamily="34" charset="0"/>
              </a:defRPr>
            </a:lvl1pPr>
          </a:lstStyle>
          <a:p>
            <a:r>
              <a:rPr lang="en-US"/>
              <a:t>Heading</a:t>
            </a:r>
          </a:p>
        </p:txBody>
      </p:sp>
      <p:sp>
        <p:nvSpPr>
          <p:cNvPr id="5" name="Text Placeholder 7"/>
          <p:cNvSpPr>
            <a:spLocks noGrp="1"/>
          </p:cNvSpPr>
          <p:nvPr userDrawn="1">
            <p:ph type="body" sz="quarter" idx="10"/>
          </p:nvPr>
        </p:nvSpPr>
        <p:spPr>
          <a:xfrm>
            <a:off x="457200" y="1158875"/>
            <a:ext cx="8229600" cy="3341688"/>
          </a:xfrm>
        </p:spPr>
        <p:txBody>
          <a:bodyPr/>
          <a:lstStyle>
            <a:lvl1pPr marL="230188" indent="-230188">
              <a:buClr>
                <a:srgbClr val="005DAA"/>
              </a:buClr>
              <a:buFont typeface="Wingdings" panose="05000000000000000000" pitchFamily="2" charset="2"/>
              <a:buChar char="§"/>
              <a:defRPr sz="2000">
                <a:solidFill>
                  <a:srgbClr val="2D2D2D"/>
                </a:solidFill>
              </a:defRPr>
            </a:lvl1pPr>
            <a:lvl2pPr>
              <a:buClr>
                <a:srgbClr val="532E63"/>
              </a:buClr>
              <a:defRPr sz="2000">
                <a:solidFill>
                  <a:srgbClr val="2D2D2D"/>
                </a:solidFill>
              </a:defRPr>
            </a:lvl2pPr>
            <a:lvl3pPr>
              <a:buClr>
                <a:srgbClr val="9A3B26"/>
              </a:buClr>
              <a:defRPr sz="2000">
                <a:solidFill>
                  <a:srgbClr val="2D2D2D"/>
                </a:solidFill>
              </a:defRPr>
            </a:lvl3pPr>
            <a:lvl4pPr>
              <a:defRPr sz="2000">
                <a:solidFill>
                  <a:schemeClr val="accent4">
                    <a:lumMod val="75000"/>
                  </a:schemeClr>
                </a:solidFill>
              </a:defRPr>
            </a:lvl4pPr>
            <a:lvl5pPr>
              <a:defRPr sz="2000">
                <a:solidFill>
                  <a:schemeClr val="accent4">
                    <a:lumMod val="75000"/>
                  </a:schemeClr>
                </a:solidFill>
              </a:defRPr>
            </a:lvl5pPr>
          </a:lstStyle>
          <a:p>
            <a:pPr lvl="0"/>
            <a:r>
              <a:rPr lang="en-US"/>
              <a:t>Click to edit Master text styles</a:t>
            </a:r>
          </a:p>
          <a:p>
            <a:pPr lvl="1"/>
            <a:r>
              <a:rPr lang="en-US"/>
              <a:t>Second level</a:t>
            </a:r>
          </a:p>
          <a:p>
            <a:pPr lvl="2"/>
            <a:r>
              <a:rPr lang="en-US"/>
              <a:t>Third level</a:t>
            </a:r>
          </a:p>
        </p:txBody>
      </p:sp>
      <p:grpSp>
        <p:nvGrpSpPr>
          <p:cNvPr id="20" name="Group 19">
            <a:extLst>
              <a:ext uri="{FF2B5EF4-FFF2-40B4-BE49-F238E27FC236}">
                <a16:creationId xmlns:a16="http://schemas.microsoft.com/office/drawing/2014/main" id="{9256BCB5-3FA6-46A4-BD0C-A091D9F1922D}"/>
              </a:ext>
            </a:extLst>
          </p:cNvPr>
          <p:cNvGrpSpPr/>
          <p:nvPr userDrawn="1"/>
        </p:nvGrpSpPr>
        <p:grpSpPr>
          <a:xfrm>
            <a:off x="0" y="1"/>
            <a:ext cx="267157" cy="895570"/>
            <a:chOff x="2721769" y="2050256"/>
            <a:chExt cx="442912" cy="1469660"/>
          </a:xfrm>
        </p:grpSpPr>
        <p:sp>
          <p:nvSpPr>
            <p:cNvPr id="22" name="Rectangle 21">
              <a:extLst>
                <a:ext uri="{FF2B5EF4-FFF2-40B4-BE49-F238E27FC236}">
                  <a16:creationId xmlns:a16="http://schemas.microsoft.com/office/drawing/2014/main" id="{B5B91796-8B0E-4339-853E-86194B92F336}"/>
                </a:ext>
              </a:extLst>
            </p:cNvPr>
            <p:cNvSpPr/>
            <p:nvPr userDrawn="1"/>
          </p:nvSpPr>
          <p:spPr>
            <a:xfrm>
              <a:off x="2721769" y="2050256"/>
              <a:ext cx="442912" cy="1335882"/>
            </a:xfrm>
            <a:prstGeom prst="rect">
              <a:avLst/>
            </a:prstGeom>
            <a:solidFill>
              <a:srgbClr val="2D2C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sp>
          <p:nvSpPr>
            <p:cNvPr id="23" name="Rectangle 22">
              <a:extLst>
                <a:ext uri="{FF2B5EF4-FFF2-40B4-BE49-F238E27FC236}">
                  <a16:creationId xmlns:a16="http://schemas.microsoft.com/office/drawing/2014/main" id="{FB4E0A8E-0F30-4F8C-A535-BEEA20A4E70F}"/>
                </a:ext>
              </a:extLst>
            </p:cNvPr>
            <p:cNvSpPr/>
            <p:nvPr userDrawn="1"/>
          </p:nvSpPr>
          <p:spPr>
            <a:xfrm>
              <a:off x="2721769" y="3386138"/>
              <a:ext cx="442912" cy="133778"/>
            </a:xfrm>
            <a:prstGeom prst="rect">
              <a:avLst/>
            </a:prstGeom>
            <a:solidFill>
              <a:srgbClr val="F0A8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grpSp>
    </p:spTree>
    <p:extLst>
      <p:ext uri="{BB962C8B-B14F-4D97-AF65-F5344CB8AC3E}">
        <p14:creationId xmlns:p14="http://schemas.microsoft.com/office/powerpoint/2010/main" val="1999004021"/>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ATA SLIDE 2 column">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a:prstGeom prst="rect">
            <a:avLst/>
          </a:prstGeom>
        </p:spPr>
        <p:txBody>
          <a:bodyPr anchor="b" anchorCtr="0"/>
          <a:lstStyle>
            <a:lvl1pPr algn="l">
              <a:lnSpc>
                <a:spcPts val="3000"/>
              </a:lnSpc>
              <a:defRPr sz="2800" b="1" baseline="0">
                <a:solidFill>
                  <a:srgbClr val="006A71"/>
                </a:solidFill>
                <a:effectLst/>
                <a:latin typeface="Calibri" pitchFamily="34" charset="0"/>
              </a:defRPr>
            </a:lvl1pPr>
          </a:lstStyle>
          <a:p>
            <a:endParaRPr lang="en-US"/>
          </a:p>
        </p:txBody>
      </p:sp>
      <p:sp>
        <p:nvSpPr>
          <p:cNvPr id="3" name="Content Placeholder 2"/>
          <p:cNvSpPr>
            <a:spLocks noGrp="1"/>
          </p:cNvSpPr>
          <p:nvPr>
            <p:ph idx="1"/>
          </p:nvPr>
        </p:nvSpPr>
        <p:spPr>
          <a:xfrm>
            <a:off x="457200" y="1200151"/>
            <a:ext cx="3879669" cy="3143250"/>
          </a:xfrm>
          <a:prstGeom prst="rect">
            <a:avLst/>
          </a:prstGeom>
        </p:spPr>
        <p:txBody>
          <a:bodyPr/>
          <a:lstStyle>
            <a:lvl1pPr marL="342900" indent="-342900">
              <a:buClr>
                <a:srgbClr val="541900"/>
              </a:buClr>
              <a:buSzPct val="70000"/>
              <a:buFont typeface="Wingdings" panose="05000000000000000000" pitchFamily="2" charset="2"/>
              <a:buChar char="§"/>
              <a:defRPr sz="2400" b="1" baseline="0">
                <a:solidFill>
                  <a:srgbClr val="000000"/>
                </a:solidFill>
                <a:latin typeface="Calibri" pitchFamily="34" charset="0"/>
              </a:defRPr>
            </a:lvl1pPr>
            <a:lvl2pPr marL="742950" indent="-285750">
              <a:buClr>
                <a:srgbClr val="005984"/>
              </a:buClr>
              <a:buSzPct val="100000"/>
              <a:buFont typeface="Arial" panose="020B0604020202020204" pitchFamily="34" charset="0"/>
              <a:buChar char="•"/>
              <a:defRPr sz="2000">
                <a:solidFill>
                  <a:schemeClr val="accent4">
                    <a:lumMod val="75000"/>
                  </a:schemeClr>
                </a:solidFill>
              </a:defRPr>
            </a:lvl2pPr>
            <a:lvl3pPr>
              <a:buClrTx/>
              <a:buSzPct val="100000"/>
              <a:buFont typeface="Arial" pitchFamily="34" charset="0"/>
              <a:buChar char="•"/>
              <a:defRPr sz="1800">
                <a:solidFill>
                  <a:schemeClr val="accent4">
                    <a:lumMod val="75000"/>
                  </a:schemeClr>
                </a:solidFill>
              </a:defRPr>
            </a:lvl3pPr>
            <a:lvl4pPr>
              <a:buClr>
                <a:schemeClr val="bg1"/>
              </a:buClr>
              <a:buSzPct val="70000"/>
              <a:buFont typeface="Courier New" pitchFamily="49" charset="0"/>
              <a:buChar char="o"/>
              <a:defRPr sz="1800" baseline="0">
                <a:solidFill>
                  <a:schemeClr val="bg2"/>
                </a:solidFill>
              </a:defRPr>
            </a:lvl4pPr>
            <a:lvl5pPr>
              <a:buClr>
                <a:schemeClr val="bg1"/>
              </a:buClr>
              <a:buSzPct val="70000"/>
              <a:buFont typeface="Arial" pitchFamily="34" charset="0"/>
              <a:buChar char="•"/>
              <a:defRPr sz="1800">
                <a:solidFill>
                  <a:schemeClr val="bg2"/>
                </a:solidFill>
              </a:defRPr>
            </a:lvl5pPr>
          </a:lstStyle>
          <a:p>
            <a:pPr lvl="2"/>
            <a:endParaRPr lang="en-US"/>
          </a:p>
          <a:p>
            <a:pPr lvl="0"/>
            <a:endParaRPr lang="en-US"/>
          </a:p>
          <a:p>
            <a:pPr lvl="2"/>
            <a:endParaRPr lang="en-US"/>
          </a:p>
          <a:p>
            <a:pPr lvl="1"/>
            <a:endParaRPr lang="en-US"/>
          </a:p>
          <a:p>
            <a:pPr lvl="1"/>
            <a:endParaRPr lang="en-US"/>
          </a:p>
          <a:p>
            <a:pPr lvl="1"/>
            <a:endParaRPr lang="en-US"/>
          </a:p>
        </p:txBody>
      </p:sp>
      <p:sp>
        <p:nvSpPr>
          <p:cNvPr id="13" name="Content Placeholder 2"/>
          <p:cNvSpPr>
            <a:spLocks noGrp="1"/>
          </p:cNvSpPr>
          <p:nvPr userDrawn="1">
            <p:ph idx="10"/>
          </p:nvPr>
        </p:nvSpPr>
        <p:spPr>
          <a:xfrm>
            <a:off x="4807131" y="1200151"/>
            <a:ext cx="3879669" cy="3143250"/>
          </a:xfrm>
          <a:prstGeom prst="rect">
            <a:avLst/>
          </a:prstGeom>
        </p:spPr>
        <p:txBody>
          <a:bodyPr/>
          <a:lstStyle>
            <a:lvl1pPr marL="342900" indent="-342900">
              <a:buClr>
                <a:srgbClr val="541900"/>
              </a:buClr>
              <a:buSzPct val="70000"/>
              <a:buFont typeface="Wingdings" panose="05000000000000000000" pitchFamily="2" charset="2"/>
              <a:buChar char="§"/>
              <a:defRPr sz="2400" b="1" baseline="0">
                <a:solidFill>
                  <a:srgbClr val="000000"/>
                </a:solidFill>
                <a:latin typeface="Calibri" pitchFamily="34" charset="0"/>
              </a:defRPr>
            </a:lvl1pPr>
            <a:lvl2pPr marL="742950" indent="-285750">
              <a:buClr>
                <a:srgbClr val="005984"/>
              </a:buClr>
              <a:buSzPct val="100000"/>
              <a:buFont typeface="Arial" panose="020B0604020202020204" pitchFamily="34" charset="0"/>
              <a:buChar char="•"/>
              <a:defRPr sz="2000">
                <a:solidFill>
                  <a:schemeClr val="accent4">
                    <a:lumMod val="75000"/>
                  </a:schemeClr>
                </a:solidFill>
              </a:defRPr>
            </a:lvl2pPr>
            <a:lvl3pPr>
              <a:buClrTx/>
              <a:buSzPct val="100000"/>
              <a:buFont typeface="Arial" pitchFamily="34" charset="0"/>
              <a:buChar char="•"/>
              <a:defRPr sz="1800">
                <a:solidFill>
                  <a:schemeClr val="accent4">
                    <a:lumMod val="75000"/>
                  </a:schemeClr>
                </a:solidFill>
              </a:defRPr>
            </a:lvl3pPr>
            <a:lvl4pPr>
              <a:buClr>
                <a:schemeClr val="bg1"/>
              </a:buClr>
              <a:buSzPct val="70000"/>
              <a:buFont typeface="Courier New" pitchFamily="49" charset="0"/>
              <a:buChar char="o"/>
              <a:defRPr sz="1800" baseline="0">
                <a:solidFill>
                  <a:schemeClr val="bg2"/>
                </a:solidFill>
              </a:defRPr>
            </a:lvl4pPr>
            <a:lvl5pPr>
              <a:buClr>
                <a:schemeClr val="bg1"/>
              </a:buClr>
              <a:buSzPct val="70000"/>
              <a:buFont typeface="Arial" pitchFamily="34" charset="0"/>
              <a:buChar char="•"/>
              <a:defRPr sz="1800">
                <a:solidFill>
                  <a:schemeClr val="bg2"/>
                </a:solidFill>
              </a:defRPr>
            </a:lvl5pPr>
          </a:lstStyle>
          <a:p>
            <a:pPr lvl="2"/>
            <a:endParaRPr lang="en-US"/>
          </a:p>
          <a:p>
            <a:pPr lvl="0"/>
            <a:endParaRPr lang="en-US"/>
          </a:p>
          <a:p>
            <a:pPr lvl="2"/>
            <a:endParaRPr lang="en-US"/>
          </a:p>
          <a:p>
            <a:pPr lvl="1"/>
            <a:endParaRPr lang="en-US"/>
          </a:p>
          <a:p>
            <a:pPr lvl="1"/>
            <a:endParaRPr lang="en-US"/>
          </a:p>
          <a:p>
            <a:pPr lvl="1"/>
            <a:endParaRPr lang="en-US"/>
          </a:p>
        </p:txBody>
      </p:sp>
      <p:sp>
        <p:nvSpPr>
          <p:cNvPr id="15" name="Rectangle 14">
            <a:extLst>
              <a:ext uri="{FF2B5EF4-FFF2-40B4-BE49-F238E27FC236}">
                <a16:creationId xmlns:a16="http://schemas.microsoft.com/office/drawing/2014/main" id="{9416945D-7463-43F9-B460-2CF43DA20039}"/>
              </a:ext>
            </a:extLst>
          </p:cNvPr>
          <p:cNvSpPr>
            <a:spLocks noChangeArrowheads="1"/>
          </p:cNvSpPr>
          <p:nvPr userDrawn="1"/>
        </p:nvSpPr>
        <p:spPr bwMode="auto">
          <a:xfrm>
            <a:off x="6082666" y="5045515"/>
            <a:ext cx="603083" cy="91188"/>
          </a:xfrm>
          <a:prstGeom prst="rect">
            <a:avLst/>
          </a:prstGeom>
          <a:solidFill>
            <a:srgbClr val="B01519"/>
          </a:solidFill>
          <a:ln>
            <a:noFill/>
          </a:ln>
        </p:spPr>
        <p:txBody>
          <a:bodyPr vert="horz" wrap="square" lIns="60960" tIns="30480" rIns="60960" bIns="30480" numCol="1" anchor="t" anchorCtr="0" compatLnSpc="1">
            <a:prstTxWarp prst="textNoShape">
              <a:avLst/>
            </a:prstTxWarp>
          </a:bodyPr>
          <a:lstStyle/>
          <a:p>
            <a:endParaRPr lang="en-US" sz="1667"/>
          </a:p>
        </p:txBody>
      </p:sp>
      <p:sp>
        <p:nvSpPr>
          <p:cNvPr id="16" name="Rectangle 15">
            <a:extLst>
              <a:ext uri="{FF2B5EF4-FFF2-40B4-BE49-F238E27FC236}">
                <a16:creationId xmlns:a16="http://schemas.microsoft.com/office/drawing/2014/main" id="{18D9C951-7795-4013-A98F-41CA15626AB5}"/>
              </a:ext>
            </a:extLst>
          </p:cNvPr>
          <p:cNvSpPr>
            <a:spLocks noChangeArrowheads="1"/>
          </p:cNvSpPr>
          <p:nvPr userDrawn="1"/>
        </p:nvSpPr>
        <p:spPr bwMode="auto">
          <a:xfrm>
            <a:off x="6677884" y="5045515"/>
            <a:ext cx="603083" cy="91188"/>
          </a:xfrm>
          <a:prstGeom prst="rect">
            <a:avLst/>
          </a:prstGeom>
          <a:solidFill>
            <a:srgbClr val="FBAB18"/>
          </a:solidFill>
          <a:ln>
            <a:noFill/>
          </a:ln>
        </p:spPr>
        <p:txBody>
          <a:bodyPr vert="horz" wrap="square" lIns="60960" tIns="30480" rIns="60960" bIns="30480" numCol="1" anchor="t" anchorCtr="0" compatLnSpc="1">
            <a:prstTxWarp prst="textNoShape">
              <a:avLst/>
            </a:prstTxWarp>
          </a:bodyPr>
          <a:lstStyle/>
          <a:p>
            <a:endParaRPr lang="en-US" sz="1667"/>
          </a:p>
        </p:txBody>
      </p:sp>
      <p:sp>
        <p:nvSpPr>
          <p:cNvPr id="17" name="Rectangle 16">
            <a:extLst>
              <a:ext uri="{FF2B5EF4-FFF2-40B4-BE49-F238E27FC236}">
                <a16:creationId xmlns:a16="http://schemas.microsoft.com/office/drawing/2014/main" id="{0E138E91-A144-4218-9895-5E4D3582ADFB}"/>
              </a:ext>
            </a:extLst>
          </p:cNvPr>
          <p:cNvSpPr>
            <a:spLocks noChangeArrowheads="1"/>
          </p:cNvSpPr>
          <p:nvPr userDrawn="1"/>
        </p:nvSpPr>
        <p:spPr bwMode="auto">
          <a:xfrm>
            <a:off x="7280966" y="5045515"/>
            <a:ext cx="603574" cy="91188"/>
          </a:xfrm>
          <a:prstGeom prst="rect">
            <a:avLst/>
          </a:prstGeom>
          <a:solidFill>
            <a:srgbClr val="292B6E"/>
          </a:solidFill>
          <a:ln>
            <a:noFill/>
          </a:ln>
        </p:spPr>
        <p:txBody>
          <a:bodyPr vert="horz" wrap="square" lIns="60960" tIns="30480" rIns="60960" bIns="30480" numCol="1" anchor="t" anchorCtr="0" compatLnSpc="1">
            <a:prstTxWarp prst="textNoShape">
              <a:avLst/>
            </a:prstTxWarp>
          </a:bodyPr>
          <a:lstStyle/>
          <a:p>
            <a:endParaRPr lang="en-US" sz="1667"/>
          </a:p>
        </p:txBody>
      </p:sp>
      <p:sp>
        <p:nvSpPr>
          <p:cNvPr id="18" name="Rectangle 17">
            <a:extLst>
              <a:ext uri="{FF2B5EF4-FFF2-40B4-BE49-F238E27FC236}">
                <a16:creationId xmlns:a16="http://schemas.microsoft.com/office/drawing/2014/main" id="{EEF4E6B6-BDAE-40A5-9E22-D7B6320CBA11}"/>
              </a:ext>
            </a:extLst>
          </p:cNvPr>
          <p:cNvSpPr>
            <a:spLocks noChangeArrowheads="1"/>
          </p:cNvSpPr>
          <p:nvPr userDrawn="1"/>
        </p:nvSpPr>
        <p:spPr bwMode="auto">
          <a:xfrm>
            <a:off x="7870697" y="5045515"/>
            <a:ext cx="1273303" cy="91188"/>
          </a:xfrm>
          <a:prstGeom prst="rect">
            <a:avLst/>
          </a:prstGeom>
          <a:solidFill>
            <a:srgbClr val="4656A6"/>
          </a:solidFill>
          <a:ln>
            <a:noFill/>
          </a:ln>
        </p:spPr>
        <p:txBody>
          <a:bodyPr vert="horz" wrap="square" lIns="60960" tIns="30480" rIns="60960" bIns="30480" numCol="1" anchor="t" anchorCtr="0" compatLnSpc="1">
            <a:prstTxWarp prst="textNoShape">
              <a:avLst/>
            </a:prstTxWarp>
          </a:bodyPr>
          <a:lstStyle/>
          <a:p>
            <a:endParaRPr lang="en-US" sz="1667"/>
          </a:p>
        </p:txBody>
      </p:sp>
      <p:sp>
        <p:nvSpPr>
          <p:cNvPr id="19" name="Rectangle 20">
            <a:extLst>
              <a:ext uri="{FF2B5EF4-FFF2-40B4-BE49-F238E27FC236}">
                <a16:creationId xmlns:a16="http://schemas.microsoft.com/office/drawing/2014/main" id="{E71CFAF4-5909-4817-B92D-CE4D29DFF703}"/>
              </a:ext>
            </a:extLst>
          </p:cNvPr>
          <p:cNvSpPr>
            <a:spLocks noChangeArrowheads="1"/>
          </p:cNvSpPr>
          <p:nvPr userDrawn="1"/>
        </p:nvSpPr>
        <p:spPr bwMode="auto">
          <a:xfrm>
            <a:off x="0" y="5045515"/>
            <a:ext cx="5679249" cy="91188"/>
          </a:xfrm>
          <a:prstGeom prst="rect">
            <a:avLst/>
          </a:prstGeom>
          <a:solidFill>
            <a:srgbClr val="17468F"/>
          </a:solidFill>
          <a:ln>
            <a:noFill/>
          </a:ln>
        </p:spPr>
        <p:txBody>
          <a:bodyPr vert="horz" wrap="square" lIns="60960" tIns="30480" rIns="60960" bIns="30480" numCol="1" anchor="t" anchorCtr="0" compatLnSpc="1">
            <a:prstTxWarp prst="textNoShape">
              <a:avLst/>
            </a:prstTxWarp>
          </a:bodyPr>
          <a:lstStyle/>
          <a:p>
            <a:endParaRPr lang="en-US" sz="1667"/>
          </a:p>
        </p:txBody>
      </p:sp>
      <p:sp>
        <p:nvSpPr>
          <p:cNvPr id="20" name="Rectangle 19">
            <a:extLst>
              <a:ext uri="{FF2B5EF4-FFF2-40B4-BE49-F238E27FC236}">
                <a16:creationId xmlns:a16="http://schemas.microsoft.com/office/drawing/2014/main" id="{40E6DC0A-1388-4428-BA38-59223C425A40}"/>
              </a:ext>
            </a:extLst>
          </p:cNvPr>
          <p:cNvSpPr>
            <a:spLocks noChangeArrowheads="1"/>
          </p:cNvSpPr>
          <p:nvPr userDrawn="1"/>
        </p:nvSpPr>
        <p:spPr bwMode="auto">
          <a:xfrm>
            <a:off x="5481058" y="5045515"/>
            <a:ext cx="603083" cy="91188"/>
          </a:xfrm>
          <a:prstGeom prst="rect">
            <a:avLst/>
          </a:prstGeom>
          <a:solidFill>
            <a:srgbClr val="55BF8B"/>
          </a:solidFill>
          <a:ln>
            <a:noFill/>
          </a:ln>
        </p:spPr>
        <p:txBody>
          <a:bodyPr vert="horz" wrap="square" lIns="60960" tIns="30480" rIns="60960" bIns="30480" numCol="1" anchor="t" anchorCtr="0" compatLnSpc="1">
            <a:prstTxWarp prst="textNoShape">
              <a:avLst/>
            </a:prstTxWarp>
          </a:bodyPr>
          <a:lstStyle/>
          <a:p>
            <a:endParaRPr lang="en-US" sz="1667"/>
          </a:p>
        </p:txBody>
      </p:sp>
      <p:pic>
        <p:nvPicPr>
          <p:cNvPr id="21" name="Picture 20" descr="Logos of the U.S. Department of Health and Human Services and Centers for Disease Control and Prevention" title="LOGOS">
            <a:extLst>
              <a:ext uri="{FF2B5EF4-FFF2-40B4-BE49-F238E27FC236}">
                <a16:creationId xmlns:a16="http://schemas.microsoft.com/office/drawing/2014/main" id="{84213D48-D055-4EE8-9726-533AB8E26AA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63439" y="4280109"/>
            <a:ext cx="1254584" cy="719251"/>
          </a:xfrm>
          <a:prstGeom prst="rect">
            <a:avLst/>
          </a:prstGeom>
        </p:spPr>
      </p:pic>
      <p:grpSp>
        <p:nvGrpSpPr>
          <p:cNvPr id="23" name="Group 22">
            <a:extLst>
              <a:ext uri="{FF2B5EF4-FFF2-40B4-BE49-F238E27FC236}">
                <a16:creationId xmlns:a16="http://schemas.microsoft.com/office/drawing/2014/main" id="{AF318103-E3F0-462E-A0BE-161EC7EA9C7C}"/>
              </a:ext>
            </a:extLst>
          </p:cNvPr>
          <p:cNvGrpSpPr/>
          <p:nvPr userDrawn="1"/>
        </p:nvGrpSpPr>
        <p:grpSpPr>
          <a:xfrm>
            <a:off x="0" y="1"/>
            <a:ext cx="267157" cy="895570"/>
            <a:chOff x="2721769" y="2050256"/>
            <a:chExt cx="442912" cy="1469660"/>
          </a:xfrm>
        </p:grpSpPr>
        <p:sp>
          <p:nvSpPr>
            <p:cNvPr id="24" name="Rectangle 23">
              <a:extLst>
                <a:ext uri="{FF2B5EF4-FFF2-40B4-BE49-F238E27FC236}">
                  <a16:creationId xmlns:a16="http://schemas.microsoft.com/office/drawing/2014/main" id="{6C2A256B-3279-4135-9C44-56940C3F4D28}"/>
                </a:ext>
              </a:extLst>
            </p:cNvPr>
            <p:cNvSpPr/>
            <p:nvPr userDrawn="1"/>
          </p:nvSpPr>
          <p:spPr>
            <a:xfrm>
              <a:off x="2721769" y="2050256"/>
              <a:ext cx="442912" cy="1335882"/>
            </a:xfrm>
            <a:prstGeom prst="rect">
              <a:avLst/>
            </a:prstGeom>
            <a:solidFill>
              <a:srgbClr val="2D2C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sp>
          <p:nvSpPr>
            <p:cNvPr id="25" name="Rectangle 24">
              <a:extLst>
                <a:ext uri="{FF2B5EF4-FFF2-40B4-BE49-F238E27FC236}">
                  <a16:creationId xmlns:a16="http://schemas.microsoft.com/office/drawing/2014/main" id="{DD7CDBA5-E900-4510-9676-E670A0189CF4}"/>
                </a:ext>
              </a:extLst>
            </p:cNvPr>
            <p:cNvSpPr/>
            <p:nvPr userDrawn="1"/>
          </p:nvSpPr>
          <p:spPr>
            <a:xfrm>
              <a:off x="2721769" y="3386138"/>
              <a:ext cx="442912" cy="133778"/>
            </a:xfrm>
            <a:prstGeom prst="rect">
              <a:avLst/>
            </a:prstGeom>
            <a:solidFill>
              <a:srgbClr val="F0A8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grpSp>
    </p:spTree>
    <p:extLst>
      <p:ext uri="{BB962C8B-B14F-4D97-AF65-F5344CB8AC3E}">
        <p14:creationId xmlns:p14="http://schemas.microsoft.com/office/powerpoint/2010/main" val="2926551043"/>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DATA SLIDE 2 column">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a:prstGeom prst="rect">
            <a:avLst/>
          </a:prstGeom>
        </p:spPr>
        <p:txBody>
          <a:bodyPr anchor="b" anchorCtr="0"/>
          <a:lstStyle>
            <a:lvl1pPr algn="l">
              <a:lnSpc>
                <a:spcPts val="3000"/>
              </a:lnSpc>
              <a:defRPr sz="2800" b="1" baseline="0">
                <a:solidFill>
                  <a:srgbClr val="006A71"/>
                </a:solidFill>
                <a:effectLst/>
                <a:latin typeface="Calibri" pitchFamily="34" charset="0"/>
              </a:defRPr>
            </a:lvl1pPr>
          </a:lstStyle>
          <a:p>
            <a:endParaRPr lang="en-US"/>
          </a:p>
        </p:txBody>
      </p:sp>
      <p:sp>
        <p:nvSpPr>
          <p:cNvPr id="3" name="Content Placeholder 2"/>
          <p:cNvSpPr>
            <a:spLocks noGrp="1"/>
          </p:cNvSpPr>
          <p:nvPr>
            <p:ph idx="1"/>
          </p:nvPr>
        </p:nvSpPr>
        <p:spPr>
          <a:xfrm>
            <a:off x="457200" y="1200151"/>
            <a:ext cx="3879669" cy="3143250"/>
          </a:xfrm>
          <a:prstGeom prst="rect">
            <a:avLst/>
          </a:prstGeom>
        </p:spPr>
        <p:txBody>
          <a:bodyPr/>
          <a:lstStyle>
            <a:lvl1pPr marL="342900" indent="-342900">
              <a:buClr>
                <a:srgbClr val="541900"/>
              </a:buClr>
              <a:buSzPct val="70000"/>
              <a:buFont typeface="Wingdings" panose="05000000000000000000" pitchFamily="2" charset="2"/>
              <a:buChar char="§"/>
              <a:defRPr sz="2400" b="1" baseline="0">
                <a:solidFill>
                  <a:srgbClr val="000000"/>
                </a:solidFill>
                <a:latin typeface="Calibri" pitchFamily="34" charset="0"/>
              </a:defRPr>
            </a:lvl1pPr>
            <a:lvl2pPr marL="742950" indent="-285750">
              <a:buClr>
                <a:srgbClr val="005984"/>
              </a:buClr>
              <a:buSzPct val="100000"/>
              <a:buFont typeface="Arial" panose="020B0604020202020204" pitchFamily="34" charset="0"/>
              <a:buChar char="•"/>
              <a:defRPr sz="2000">
                <a:solidFill>
                  <a:schemeClr val="accent4">
                    <a:lumMod val="75000"/>
                  </a:schemeClr>
                </a:solidFill>
              </a:defRPr>
            </a:lvl2pPr>
            <a:lvl3pPr>
              <a:buClrTx/>
              <a:buSzPct val="100000"/>
              <a:buFont typeface="Arial" pitchFamily="34" charset="0"/>
              <a:buChar char="•"/>
              <a:defRPr sz="1800">
                <a:solidFill>
                  <a:schemeClr val="accent4">
                    <a:lumMod val="75000"/>
                  </a:schemeClr>
                </a:solidFill>
              </a:defRPr>
            </a:lvl3pPr>
            <a:lvl4pPr>
              <a:buClr>
                <a:schemeClr val="bg1"/>
              </a:buClr>
              <a:buSzPct val="70000"/>
              <a:buFont typeface="Courier New" pitchFamily="49" charset="0"/>
              <a:buChar char="o"/>
              <a:defRPr sz="1800" baseline="0">
                <a:solidFill>
                  <a:schemeClr val="bg2"/>
                </a:solidFill>
              </a:defRPr>
            </a:lvl4pPr>
            <a:lvl5pPr>
              <a:buClr>
                <a:schemeClr val="bg1"/>
              </a:buClr>
              <a:buSzPct val="70000"/>
              <a:buFont typeface="Arial" pitchFamily="34" charset="0"/>
              <a:buChar char="•"/>
              <a:defRPr sz="1800">
                <a:solidFill>
                  <a:schemeClr val="bg2"/>
                </a:solidFill>
              </a:defRPr>
            </a:lvl5pPr>
          </a:lstStyle>
          <a:p>
            <a:pPr lvl="2"/>
            <a:endParaRPr lang="en-US"/>
          </a:p>
          <a:p>
            <a:pPr lvl="0"/>
            <a:endParaRPr lang="en-US"/>
          </a:p>
          <a:p>
            <a:pPr lvl="2"/>
            <a:endParaRPr lang="en-US"/>
          </a:p>
          <a:p>
            <a:pPr lvl="1"/>
            <a:endParaRPr lang="en-US"/>
          </a:p>
          <a:p>
            <a:pPr lvl="1"/>
            <a:endParaRPr lang="en-US"/>
          </a:p>
          <a:p>
            <a:pPr lvl="1"/>
            <a:endParaRPr lang="en-US"/>
          </a:p>
        </p:txBody>
      </p:sp>
      <p:sp>
        <p:nvSpPr>
          <p:cNvPr id="13" name="Content Placeholder 2"/>
          <p:cNvSpPr>
            <a:spLocks noGrp="1"/>
          </p:cNvSpPr>
          <p:nvPr userDrawn="1">
            <p:ph idx="10"/>
          </p:nvPr>
        </p:nvSpPr>
        <p:spPr>
          <a:xfrm>
            <a:off x="4807131" y="1200151"/>
            <a:ext cx="3879669" cy="3143250"/>
          </a:xfrm>
          <a:prstGeom prst="rect">
            <a:avLst/>
          </a:prstGeom>
        </p:spPr>
        <p:txBody>
          <a:bodyPr/>
          <a:lstStyle>
            <a:lvl1pPr marL="342900" indent="-342900">
              <a:buClr>
                <a:srgbClr val="541900"/>
              </a:buClr>
              <a:buSzPct val="70000"/>
              <a:buFont typeface="Wingdings" panose="05000000000000000000" pitchFamily="2" charset="2"/>
              <a:buChar char="§"/>
              <a:defRPr sz="2400" b="1" baseline="0">
                <a:solidFill>
                  <a:srgbClr val="000000"/>
                </a:solidFill>
                <a:latin typeface="Calibri" pitchFamily="34" charset="0"/>
              </a:defRPr>
            </a:lvl1pPr>
            <a:lvl2pPr marL="742950" indent="-285750">
              <a:buClr>
                <a:srgbClr val="005984"/>
              </a:buClr>
              <a:buSzPct val="100000"/>
              <a:buFont typeface="Arial" panose="020B0604020202020204" pitchFamily="34" charset="0"/>
              <a:buChar char="•"/>
              <a:defRPr sz="2000">
                <a:solidFill>
                  <a:schemeClr val="accent4">
                    <a:lumMod val="75000"/>
                  </a:schemeClr>
                </a:solidFill>
              </a:defRPr>
            </a:lvl2pPr>
            <a:lvl3pPr>
              <a:buClrTx/>
              <a:buSzPct val="100000"/>
              <a:buFont typeface="Arial" pitchFamily="34" charset="0"/>
              <a:buChar char="•"/>
              <a:defRPr sz="1800">
                <a:solidFill>
                  <a:schemeClr val="accent4">
                    <a:lumMod val="75000"/>
                  </a:schemeClr>
                </a:solidFill>
              </a:defRPr>
            </a:lvl3pPr>
            <a:lvl4pPr>
              <a:buClr>
                <a:schemeClr val="bg1"/>
              </a:buClr>
              <a:buSzPct val="70000"/>
              <a:buFont typeface="Courier New" pitchFamily="49" charset="0"/>
              <a:buChar char="o"/>
              <a:defRPr sz="1800" baseline="0">
                <a:solidFill>
                  <a:schemeClr val="bg2"/>
                </a:solidFill>
              </a:defRPr>
            </a:lvl4pPr>
            <a:lvl5pPr>
              <a:buClr>
                <a:schemeClr val="bg1"/>
              </a:buClr>
              <a:buSzPct val="70000"/>
              <a:buFont typeface="Arial" pitchFamily="34" charset="0"/>
              <a:buChar char="•"/>
              <a:defRPr sz="1800">
                <a:solidFill>
                  <a:schemeClr val="bg2"/>
                </a:solidFill>
              </a:defRPr>
            </a:lvl5pPr>
          </a:lstStyle>
          <a:p>
            <a:pPr lvl="2"/>
            <a:endParaRPr lang="en-US"/>
          </a:p>
          <a:p>
            <a:pPr lvl="0"/>
            <a:endParaRPr lang="en-US"/>
          </a:p>
          <a:p>
            <a:pPr lvl="2"/>
            <a:endParaRPr lang="en-US"/>
          </a:p>
          <a:p>
            <a:pPr lvl="1"/>
            <a:endParaRPr lang="en-US"/>
          </a:p>
          <a:p>
            <a:pPr lvl="1"/>
            <a:endParaRPr lang="en-US"/>
          </a:p>
          <a:p>
            <a:pPr lvl="1"/>
            <a:endParaRPr lang="en-US"/>
          </a:p>
        </p:txBody>
      </p:sp>
      <p:sp>
        <p:nvSpPr>
          <p:cNvPr id="15" name="Rectangle 14">
            <a:extLst>
              <a:ext uri="{FF2B5EF4-FFF2-40B4-BE49-F238E27FC236}">
                <a16:creationId xmlns:a16="http://schemas.microsoft.com/office/drawing/2014/main" id="{9416945D-7463-43F9-B460-2CF43DA20039}"/>
              </a:ext>
            </a:extLst>
          </p:cNvPr>
          <p:cNvSpPr>
            <a:spLocks noChangeArrowheads="1"/>
          </p:cNvSpPr>
          <p:nvPr userDrawn="1"/>
        </p:nvSpPr>
        <p:spPr bwMode="auto">
          <a:xfrm>
            <a:off x="6082666" y="5045515"/>
            <a:ext cx="603083" cy="91188"/>
          </a:xfrm>
          <a:prstGeom prst="rect">
            <a:avLst/>
          </a:prstGeom>
          <a:solidFill>
            <a:srgbClr val="B01519"/>
          </a:solidFill>
          <a:ln>
            <a:noFill/>
          </a:ln>
        </p:spPr>
        <p:txBody>
          <a:bodyPr vert="horz" wrap="square" lIns="60960" tIns="30480" rIns="60960" bIns="30480" numCol="1" anchor="t" anchorCtr="0" compatLnSpc="1">
            <a:prstTxWarp prst="textNoShape">
              <a:avLst/>
            </a:prstTxWarp>
          </a:bodyPr>
          <a:lstStyle/>
          <a:p>
            <a:endParaRPr lang="en-US" sz="1667"/>
          </a:p>
        </p:txBody>
      </p:sp>
      <p:sp>
        <p:nvSpPr>
          <p:cNvPr id="16" name="Rectangle 15">
            <a:extLst>
              <a:ext uri="{FF2B5EF4-FFF2-40B4-BE49-F238E27FC236}">
                <a16:creationId xmlns:a16="http://schemas.microsoft.com/office/drawing/2014/main" id="{18D9C951-7795-4013-A98F-41CA15626AB5}"/>
              </a:ext>
            </a:extLst>
          </p:cNvPr>
          <p:cNvSpPr>
            <a:spLocks noChangeArrowheads="1"/>
          </p:cNvSpPr>
          <p:nvPr userDrawn="1"/>
        </p:nvSpPr>
        <p:spPr bwMode="auto">
          <a:xfrm>
            <a:off x="6677884" y="5045515"/>
            <a:ext cx="603083" cy="91188"/>
          </a:xfrm>
          <a:prstGeom prst="rect">
            <a:avLst/>
          </a:prstGeom>
          <a:solidFill>
            <a:srgbClr val="FBAB18"/>
          </a:solidFill>
          <a:ln>
            <a:noFill/>
          </a:ln>
        </p:spPr>
        <p:txBody>
          <a:bodyPr vert="horz" wrap="square" lIns="60960" tIns="30480" rIns="60960" bIns="30480" numCol="1" anchor="t" anchorCtr="0" compatLnSpc="1">
            <a:prstTxWarp prst="textNoShape">
              <a:avLst/>
            </a:prstTxWarp>
          </a:bodyPr>
          <a:lstStyle/>
          <a:p>
            <a:endParaRPr lang="en-US" sz="1667"/>
          </a:p>
        </p:txBody>
      </p:sp>
      <p:sp>
        <p:nvSpPr>
          <p:cNvPr id="17" name="Rectangle 16">
            <a:extLst>
              <a:ext uri="{FF2B5EF4-FFF2-40B4-BE49-F238E27FC236}">
                <a16:creationId xmlns:a16="http://schemas.microsoft.com/office/drawing/2014/main" id="{0E138E91-A144-4218-9895-5E4D3582ADFB}"/>
              </a:ext>
            </a:extLst>
          </p:cNvPr>
          <p:cNvSpPr>
            <a:spLocks noChangeArrowheads="1"/>
          </p:cNvSpPr>
          <p:nvPr userDrawn="1"/>
        </p:nvSpPr>
        <p:spPr bwMode="auto">
          <a:xfrm>
            <a:off x="7280966" y="5045515"/>
            <a:ext cx="603574" cy="91188"/>
          </a:xfrm>
          <a:prstGeom prst="rect">
            <a:avLst/>
          </a:prstGeom>
          <a:solidFill>
            <a:srgbClr val="292B6E"/>
          </a:solidFill>
          <a:ln>
            <a:noFill/>
          </a:ln>
        </p:spPr>
        <p:txBody>
          <a:bodyPr vert="horz" wrap="square" lIns="60960" tIns="30480" rIns="60960" bIns="30480" numCol="1" anchor="t" anchorCtr="0" compatLnSpc="1">
            <a:prstTxWarp prst="textNoShape">
              <a:avLst/>
            </a:prstTxWarp>
          </a:bodyPr>
          <a:lstStyle/>
          <a:p>
            <a:endParaRPr lang="en-US" sz="1667"/>
          </a:p>
        </p:txBody>
      </p:sp>
      <p:sp>
        <p:nvSpPr>
          <p:cNvPr id="18" name="Rectangle 17">
            <a:extLst>
              <a:ext uri="{FF2B5EF4-FFF2-40B4-BE49-F238E27FC236}">
                <a16:creationId xmlns:a16="http://schemas.microsoft.com/office/drawing/2014/main" id="{EEF4E6B6-BDAE-40A5-9E22-D7B6320CBA11}"/>
              </a:ext>
            </a:extLst>
          </p:cNvPr>
          <p:cNvSpPr>
            <a:spLocks noChangeArrowheads="1"/>
          </p:cNvSpPr>
          <p:nvPr userDrawn="1"/>
        </p:nvSpPr>
        <p:spPr bwMode="auto">
          <a:xfrm>
            <a:off x="7870697" y="5045515"/>
            <a:ext cx="1273303" cy="91188"/>
          </a:xfrm>
          <a:prstGeom prst="rect">
            <a:avLst/>
          </a:prstGeom>
          <a:solidFill>
            <a:srgbClr val="4656A6"/>
          </a:solidFill>
          <a:ln>
            <a:noFill/>
          </a:ln>
        </p:spPr>
        <p:txBody>
          <a:bodyPr vert="horz" wrap="square" lIns="60960" tIns="30480" rIns="60960" bIns="30480" numCol="1" anchor="t" anchorCtr="0" compatLnSpc="1">
            <a:prstTxWarp prst="textNoShape">
              <a:avLst/>
            </a:prstTxWarp>
          </a:bodyPr>
          <a:lstStyle/>
          <a:p>
            <a:endParaRPr lang="en-US" sz="1667"/>
          </a:p>
        </p:txBody>
      </p:sp>
      <p:sp>
        <p:nvSpPr>
          <p:cNvPr id="19" name="Rectangle 20">
            <a:extLst>
              <a:ext uri="{FF2B5EF4-FFF2-40B4-BE49-F238E27FC236}">
                <a16:creationId xmlns:a16="http://schemas.microsoft.com/office/drawing/2014/main" id="{E71CFAF4-5909-4817-B92D-CE4D29DFF703}"/>
              </a:ext>
            </a:extLst>
          </p:cNvPr>
          <p:cNvSpPr>
            <a:spLocks noChangeArrowheads="1"/>
          </p:cNvSpPr>
          <p:nvPr userDrawn="1"/>
        </p:nvSpPr>
        <p:spPr bwMode="auto">
          <a:xfrm>
            <a:off x="0" y="5045515"/>
            <a:ext cx="5679249" cy="91188"/>
          </a:xfrm>
          <a:prstGeom prst="rect">
            <a:avLst/>
          </a:prstGeom>
          <a:solidFill>
            <a:srgbClr val="17468F"/>
          </a:solidFill>
          <a:ln>
            <a:noFill/>
          </a:ln>
        </p:spPr>
        <p:txBody>
          <a:bodyPr vert="horz" wrap="square" lIns="60960" tIns="30480" rIns="60960" bIns="30480" numCol="1" anchor="t" anchorCtr="0" compatLnSpc="1">
            <a:prstTxWarp prst="textNoShape">
              <a:avLst/>
            </a:prstTxWarp>
          </a:bodyPr>
          <a:lstStyle/>
          <a:p>
            <a:endParaRPr lang="en-US" sz="1667"/>
          </a:p>
        </p:txBody>
      </p:sp>
      <p:sp>
        <p:nvSpPr>
          <p:cNvPr id="20" name="Rectangle 19">
            <a:extLst>
              <a:ext uri="{FF2B5EF4-FFF2-40B4-BE49-F238E27FC236}">
                <a16:creationId xmlns:a16="http://schemas.microsoft.com/office/drawing/2014/main" id="{40E6DC0A-1388-4428-BA38-59223C425A40}"/>
              </a:ext>
            </a:extLst>
          </p:cNvPr>
          <p:cNvSpPr>
            <a:spLocks noChangeArrowheads="1"/>
          </p:cNvSpPr>
          <p:nvPr userDrawn="1"/>
        </p:nvSpPr>
        <p:spPr bwMode="auto">
          <a:xfrm>
            <a:off x="5481058" y="5045515"/>
            <a:ext cx="603083" cy="91188"/>
          </a:xfrm>
          <a:prstGeom prst="rect">
            <a:avLst/>
          </a:prstGeom>
          <a:solidFill>
            <a:srgbClr val="55BF8B"/>
          </a:solidFill>
          <a:ln>
            <a:noFill/>
          </a:ln>
        </p:spPr>
        <p:txBody>
          <a:bodyPr vert="horz" wrap="square" lIns="60960" tIns="30480" rIns="60960" bIns="30480" numCol="1" anchor="t" anchorCtr="0" compatLnSpc="1">
            <a:prstTxWarp prst="textNoShape">
              <a:avLst/>
            </a:prstTxWarp>
          </a:bodyPr>
          <a:lstStyle/>
          <a:p>
            <a:endParaRPr lang="en-US" sz="1667"/>
          </a:p>
        </p:txBody>
      </p:sp>
      <p:grpSp>
        <p:nvGrpSpPr>
          <p:cNvPr id="23" name="Group 22">
            <a:extLst>
              <a:ext uri="{FF2B5EF4-FFF2-40B4-BE49-F238E27FC236}">
                <a16:creationId xmlns:a16="http://schemas.microsoft.com/office/drawing/2014/main" id="{AF318103-E3F0-462E-A0BE-161EC7EA9C7C}"/>
              </a:ext>
            </a:extLst>
          </p:cNvPr>
          <p:cNvGrpSpPr/>
          <p:nvPr userDrawn="1"/>
        </p:nvGrpSpPr>
        <p:grpSpPr>
          <a:xfrm>
            <a:off x="0" y="1"/>
            <a:ext cx="267157" cy="895570"/>
            <a:chOff x="2721769" y="2050256"/>
            <a:chExt cx="442912" cy="1469660"/>
          </a:xfrm>
        </p:grpSpPr>
        <p:sp>
          <p:nvSpPr>
            <p:cNvPr id="24" name="Rectangle 23">
              <a:extLst>
                <a:ext uri="{FF2B5EF4-FFF2-40B4-BE49-F238E27FC236}">
                  <a16:creationId xmlns:a16="http://schemas.microsoft.com/office/drawing/2014/main" id="{6C2A256B-3279-4135-9C44-56940C3F4D28}"/>
                </a:ext>
              </a:extLst>
            </p:cNvPr>
            <p:cNvSpPr/>
            <p:nvPr userDrawn="1"/>
          </p:nvSpPr>
          <p:spPr>
            <a:xfrm>
              <a:off x="2721769" y="2050256"/>
              <a:ext cx="442912" cy="1335882"/>
            </a:xfrm>
            <a:prstGeom prst="rect">
              <a:avLst/>
            </a:prstGeom>
            <a:solidFill>
              <a:srgbClr val="2D2C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sp>
          <p:nvSpPr>
            <p:cNvPr id="25" name="Rectangle 24">
              <a:extLst>
                <a:ext uri="{FF2B5EF4-FFF2-40B4-BE49-F238E27FC236}">
                  <a16:creationId xmlns:a16="http://schemas.microsoft.com/office/drawing/2014/main" id="{DD7CDBA5-E900-4510-9676-E670A0189CF4}"/>
                </a:ext>
              </a:extLst>
            </p:cNvPr>
            <p:cNvSpPr/>
            <p:nvPr userDrawn="1"/>
          </p:nvSpPr>
          <p:spPr>
            <a:xfrm>
              <a:off x="2721769" y="3386138"/>
              <a:ext cx="442912" cy="133778"/>
            </a:xfrm>
            <a:prstGeom prst="rect">
              <a:avLst/>
            </a:prstGeom>
            <a:solidFill>
              <a:srgbClr val="F0A8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grpSp>
    </p:spTree>
    <p:extLst>
      <p:ext uri="{BB962C8B-B14F-4D97-AF65-F5344CB8AC3E}">
        <p14:creationId xmlns:p14="http://schemas.microsoft.com/office/powerpoint/2010/main" val="18058387"/>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color_background">
    <p:bg>
      <p:bgPr>
        <a:solidFill>
          <a:srgbClr val="006A7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79613" y="2441363"/>
            <a:ext cx="8294913" cy="871538"/>
          </a:xfrm>
          <a:prstGeom prst="rect">
            <a:avLst/>
          </a:prstGeom>
        </p:spPr>
        <p:txBody>
          <a:bodyPr anchor="b"/>
          <a:lstStyle>
            <a:lvl1pPr algn="l">
              <a:defRPr sz="3600" b="1" baseline="0">
                <a:solidFill>
                  <a:schemeClr val="bg2"/>
                </a:solidFill>
                <a:effectLst/>
                <a:latin typeface="Calibri" pitchFamily="34" charset="0"/>
              </a:defRPr>
            </a:lvl1pPr>
          </a:lstStyle>
          <a:p>
            <a:endParaRPr lang="en-US"/>
          </a:p>
        </p:txBody>
      </p:sp>
      <p:sp>
        <p:nvSpPr>
          <p:cNvPr id="5" name="Text Placeholder 2"/>
          <p:cNvSpPr>
            <a:spLocks noGrp="1"/>
          </p:cNvSpPr>
          <p:nvPr>
            <p:ph type="body" idx="1"/>
          </p:nvPr>
        </p:nvSpPr>
        <p:spPr>
          <a:xfrm>
            <a:off x="179613" y="3516736"/>
            <a:ext cx="7772400" cy="426244"/>
          </a:xfrm>
          <a:prstGeom prst="rect">
            <a:avLst/>
          </a:prstGeom>
        </p:spPr>
        <p:txBody>
          <a:bodyPr anchor="b"/>
          <a:lstStyle>
            <a:lvl1pPr marL="0" indent="0" algn="l">
              <a:lnSpc>
                <a:spcPts val="2200"/>
              </a:lnSpc>
              <a:buNone/>
              <a:defRPr sz="2000" baseline="0">
                <a:solidFill>
                  <a:schemeClr val="bg2"/>
                </a:solidFill>
                <a:latin typeface="Calibri"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endParaRPr lang="en-US"/>
          </a:p>
        </p:txBody>
      </p:sp>
      <p:pic>
        <p:nvPicPr>
          <p:cNvPr id="4" name="Picture 3" descr="Logos of the U.S. Department of Health and Human Services and Centers for Disease Control and Prevention" title="LOGOS">
            <a:extLst>
              <a:ext uri="{FF2B5EF4-FFF2-40B4-BE49-F238E27FC236}">
                <a16:creationId xmlns:a16="http://schemas.microsoft.com/office/drawing/2014/main" id="{1338F5EA-D0AF-428F-B372-DAC2A9B1C51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17229" y="4280109"/>
            <a:ext cx="1254584" cy="719251"/>
          </a:xfrm>
          <a:prstGeom prst="rect">
            <a:avLst/>
          </a:prstGeom>
        </p:spPr>
      </p:pic>
    </p:spTree>
    <p:extLst>
      <p:ext uri="{BB962C8B-B14F-4D97-AF65-F5344CB8AC3E}">
        <p14:creationId xmlns:p14="http://schemas.microsoft.com/office/powerpoint/2010/main" val="298209606"/>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color_background">
    <p:bg>
      <p:bgPr>
        <a:solidFill>
          <a:srgbClr val="006A71"/>
        </a:solidFill>
        <a:effectLst/>
      </p:bgPr>
    </p:bg>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D1EDB832-85DB-47C2-990D-C76F1161C25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327069" y="506186"/>
            <a:ext cx="4484352" cy="4346372"/>
          </a:xfrm>
          <a:prstGeom prst="rect">
            <a:avLst/>
          </a:prstGeom>
        </p:spPr>
      </p:pic>
      <p:sp>
        <p:nvSpPr>
          <p:cNvPr id="2" name="Title 1"/>
          <p:cNvSpPr>
            <a:spLocks noGrp="1"/>
          </p:cNvSpPr>
          <p:nvPr>
            <p:ph type="title"/>
          </p:nvPr>
        </p:nvSpPr>
        <p:spPr>
          <a:xfrm>
            <a:off x="179613" y="2441363"/>
            <a:ext cx="8294913" cy="871538"/>
          </a:xfrm>
          <a:prstGeom prst="rect">
            <a:avLst/>
          </a:prstGeom>
        </p:spPr>
        <p:txBody>
          <a:bodyPr anchor="b"/>
          <a:lstStyle>
            <a:lvl1pPr algn="l">
              <a:defRPr sz="3600" b="1" baseline="0">
                <a:solidFill>
                  <a:schemeClr val="bg2"/>
                </a:solidFill>
                <a:effectLst/>
                <a:latin typeface="Calibri" pitchFamily="34" charset="0"/>
              </a:defRPr>
            </a:lvl1pPr>
          </a:lstStyle>
          <a:p>
            <a:endParaRPr lang="en-US"/>
          </a:p>
        </p:txBody>
      </p:sp>
      <p:sp>
        <p:nvSpPr>
          <p:cNvPr id="5" name="Text Placeholder 2"/>
          <p:cNvSpPr>
            <a:spLocks noGrp="1"/>
          </p:cNvSpPr>
          <p:nvPr>
            <p:ph type="body" idx="1"/>
          </p:nvPr>
        </p:nvSpPr>
        <p:spPr>
          <a:xfrm>
            <a:off x="179613" y="3516736"/>
            <a:ext cx="7772400" cy="426244"/>
          </a:xfrm>
          <a:prstGeom prst="rect">
            <a:avLst/>
          </a:prstGeom>
        </p:spPr>
        <p:txBody>
          <a:bodyPr anchor="b"/>
          <a:lstStyle>
            <a:lvl1pPr marL="0" indent="0" algn="l">
              <a:lnSpc>
                <a:spcPts val="2200"/>
              </a:lnSpc>
              <a:buNone/>
              <a:defRPr sz="2000" baseline="0">
                <a:solidFill>
                  <a:schemeClr val="bg2"/>
                </a:solidFill>
                <a:latin typeface="Calibri"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endParaRPr lang="en-US"/>
          </a:p>
        </p:txBody>
      </p:sp>
      <p:pic>
        <p:nvPicPr>
          <p:cNvPr id="4" name="Picture 3" descr="Logos of the U.S. Department of Health and Human Services and Centers for Disease Control and Prevention" title="LOGOS">
            <a:extLst>
              <a:ext uri="{FF2B5EF4-FFF2-40B4-BE49-F238E27FC236}">
                <a16:creationId xmlns:a16="http://schemas.microsoft.com/office/drawing/2014/main" id="{1338F5EA-D0AF-428F-B372-DAC2A9B1C51C}"/>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17229" y="4280109"/>
            <a:ext cx="1254584" cy="719251"/>
          </a:xfrm>
          <a:prstGeom prst="rect">
            <a:avLst/>
          </a:prstGeom>
        </p:spPr>
      </p:pic>
    </p:spTree>
    <p:extLst>
      <p:ext uri="{BB962C8B-B14F-4D97-AF65-F5344CB8AC3E}">
        <p14:creationId xmlns:p14="http://schemas.microsoft.com/office/powerpoint/2010/main" val="527001052"/>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LOSING">
    <p:bg>
      <p:bgPr>
        <a:solidFill>
          <a:schemeClr val="bg2"/>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b="18140"/>
          <a:stretch/>
        </p:blipFill>
        <p:spPr>
          <a:xfrm>
            <a:off x="1956" y="4251554"/>
            <a:ext cx="9144000" cy="883169"/>
          </a:xfrm>
          <a:prstGeom prst="rect">
            <a:avLst/>
          </a:prstGeom>
        </p:spPr>
      </p:pic>
      <p:sp>
        <p:nvSpPr>
          <p:cNvPr id="3" name="TextBox 2"/>
          <p:cNvSpPr txBox="1"/>
          <p:nvPr userDrawn="1"/>
        </p:nvSpPr>
        <p:spPr>
          <a:xfrm>
            <a:off x="127218" y="2746824"/>
            <a:ext cx="6639341" cy="1384995"/>
          </a:xfrm>
          <a:prstGeom prst="rect">
            <a:avLst/>
          </a:prstGeom>
          <a:noFill/>
        </p:spPr>
        <p:txBody>
          <a:bodyPr wrap="square" rtlCol="0">
            <a:spAutoFit/>
          </a:bodyPr>
          <a:lstStyle/>
          <a:p>
            <a:r>
              <a:rPr lang="en-US" sz="1200">
                <a:solidFill>
                  <a:srgbClr val="2D2D2D"/>
                </a:solidFill>
                <a:latin typeface="Calibri" panose="020F0502020204030204" pitchFamily="34" charset="0"/>
              </a:rPr>
              <a:t>For more information, contact CDC</a:t>
            </a:r>
            <a:br>
              <a:rPr lang="en-US" sz="1200">
                <a:solidFill>
                  <a:srgbClr val="2D2D2D"/>
                </a:solidFill>
                <a:latin typeface="Calibri" panose="020F0502020204030204" pitchFamily="34" charset="0"/>
              </a:rPr>
            </a:br>
            <a:r>
              <a:rPr lang="en-US" sz="1200">
                <a:solidFill>
                  <a:srgbClr val="2D2D2D"/>
                </a:solidFill>
                <a:latin typeface="Calibri" panose="020F0502020204030204" pitchFamily="34" charset="0"/>
              </a:rPr>
              <a:t>1-800-CDC-INFO (232-4636)</a:t>
            </a:r>
            <a:br>
              <a:rPr lang="en-US" sz="1200">
                <a:solidFill>
                  <a:srgbClr val="2D2D2D"/>
                </a:solidFill>
                <a:latin typeface="Calibri" panose="020F0502020204030204" pitchFamily="34" charset="0"/>
              </a:rPr>
            </a:br>
            <a:r>
              <a:rPr lang="en-US" sz="1200">
                <a:solidFill>
                  <a:srgbClr val="2D2D2D"/>
                </a:solidFill>
                <a:latin typeface="Calibri" panose="020F0502020204030204" pitchFamily="34" charset="0"/>
              </a:rPr>
              <a:t>TTY:  1-888-232-6348    www.cdc.gov</a:t>
            </a:r>
            <a:br>
              <a:rPr lang="en-US" sz="1200">
                <a:solidFill>
                  <a:srgbClr val="2D2D2D"/>
                </a:solidFill>
                <a:latin typeface="Calibri" panose="020F0502020204030204" pitchFamily="34" charset="0"/>
              </a:rPr>
            </a:br>
            <a:br>
              <a:rPr lang="en-US" sz="1200">
                <a:solidFill>
                  <a:srgbClr val="2D2D2D"/>
                </a:solidFill>
                <a:latin typeface="Calibri" panose="020F0502020204030204" pitchFamily="34" charset="0"/>
              </a:rPr>
            </a:br>
            <a:br>
              <a:rPr lang="en-US" sz="1200">
                <a:solidFill>
                  <a:srgbClr val="2D2D2D"/>
                </a:solidFill>
                <a:latin typeface="Calibri" panose="020F0502020204030204" pitchFamily="34" charset="0"/>
              </a:rPr>
            </a:br>
            <a:r>
              <a:rPr lang="en-US" sz="1200">
                <a:solidFill>
                  <a:srgbClr val="2D2D2D"/>
                </a:solidFill>
                <a:latin typeface="Calibri" panose="020F0502020204030204" pitchFamily="34" charset="0"/>
              </a:rPr>
              <a:t>The findings and conclusions in this report are those of the authors and do not necessarily represent the official position of the Centers for Disease Control and Prevention.</a:t>
            </a:r>
          </a:p>
        </p:txBody>
      </p:sp>
      <p:pic>
        <p:nvPicPr>
          <p:cNvPr id="4" name="Picture 3" descr="Logos of the U.S. Department of Health and Human Services and the Centers for Disease Control and Prevention." title="Logos"/>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4246855"/>
            <a:ext cx="9144000" cy="887868"/>
          </a:xfrm>
          <a:prstGeom prst="rect">
            <a:avLst/>
          </a:prstGeom>
        </p:spPr>
      </p:pic>
      <p:grpSp>
        <p:nvGrpSpPr>
          <p:cNvPr id="2" name="Group 1"/>
          <p:cNvGrpSpPr/>
          <p:nvPr userDrawn="1"/>
        </p:nvGrpSpPr>
        <p:grpSpPr>
          <a:xfrm>
            <a:off x="0" y="4246855"/>
            <a:ext cx="9144000" cy="887868"/>
            <a:chOff x="0" y="-11827"/>
            <a:chExt cx="9144000" cy="170018"/>
          </a:xfrm>
        </p:grpSpPr>
        <p:sp>
          <p:nvSpPr>
            <p:cNvPr id="6" name="bk object 25"/>
            <p:cNvSpPr/>
            <p:nvPr userDrawn="1"/>
          </p:nvSpPr>
          <p:spPr>
            <a:xfrm>
              <a:off x="0" y="-11827"/>
              <a:ext cx="522365" cy="170018"/>
            </a:xfrm>
            <a:custGeom>
              <a:avLst/>
              <a:gdLst/>
              <a:ahLst/>
              <a:cxnLst/>
              <a:rect l="l" t="t" r="r" b="b"/>
              <a:pathLst>
                <a:path w="1047115" h="1413510">
                  <a:moveTo>
                    <a:pt x="1046875" y="0"/>
                  </a:moveTo>
                  <a:lnTo>
                    <a:pt x="0" y="0"/>
                  </a:lnTo>
                  <a:lnTo>
                    <a:pt x="0" y="1412925"/>
                  </a:lnTo>
                  <a:lnTo>
                    <a:pt x="869393" y="1412925"/>
                  </a:lnTo>
                  <a:lnTo>
                    <a:pt x="1046875" y="0"/>
                  </a:lnTo>
                  <a:close/>
                </a:path>
              </a:pathLst>
            </a:custGeom>
            <a:solidFill>
              <a:srgbClr val="103064"/>
            </a:solidFill>
          </p:spPr>
          <p:txBody>
            <a:bodyPr wrap="square" lIns="0" tIns="0" rIns="0" bIns="0" rtlCol="0"/>
            <a:lstStyle/>
            <a:p>
              <a:endParaRPr/>
            </a:p>
          </p:txBody>
        </p:sp>
        <p:sp>
          <p:nvSpPr>
            <p:cNvPr id="7" name="bk object 26"/>
            <p:cNvSpPr/>
            <p:nvPr userDrawn="1"/>
          </p:nvSpPr>
          <p:spPr>
            <a:xfrm>
              <a:off x="340051" y="-11827"/>
              <a:ext cx="863535" cy="170018"/>
            </a:xfrm>
            <a:custGeom>
              <a:avLst/>
              <a:gdLst/>
              <a:ahLst/>
              <a:cxnLst/>
              <a:rect l="l" t="t" r="r" b="b"/>
              <a:pathLst>
                <a:path w="1731010" h="1413510">
                  <a:moveTo>
                    <a:pt x="1730918" y="0"/>
                  </a:moveTo>
                  <a:lnTo>
                    <a:pt x="179633" y="0"/>
                  </a:lnTo>
                  <a:lnTo>
                    <a:pt x="0" y="1412925"/>
                  </a:lnTo>
                  <a:lnTo>
                    <a:pt x="1296345" y="1412925"/>
                  </a:lnTo>
                  <a:lnTo>
                    <a:pt x="1730918" y="0"/>
                  </a:lnTo>
                  <a:close/>
                </a:path>
              </a:pathLst>
            </a:custGeom>
            <a:solidFill>
              <a:srgbClr val="1D56B3"/>
            </a:solidFill>
          </p:spPr>
          <p:txBody>
            <a:bodyPr wrap="square" lIns="0" tIns="0" rIns="0" bIns="0" rtlCol="0"/>
            <a:lstStyle/>
            <a:p>
              <a:endParaRPr/>
            </a:p>
          </p:txBody>
        </p:sp>
        <p:sp>
          <p:nvSpPr>
            <p:cNvPr id="8" name="bk object 27"/>
            <p:cNvSpPr/>
            <p:nvPr userDrawn="1"/>
          </p:nvSpPr>
          <p:spPr>
            <a:xfrm>
              <a:off x="878274" y="-11827"/>
              <a:ext cx="1343452" cy="170018"/>
            </a:xfrm>
            <a:custGeom>
              <a:avLst/>
              <a:gdLst/>
              <a:ahLst/>
              <a:cxnLst/>
              <a:rect l="l" t="t" r="r" b="b"/>
              <a:pathLst>
                <a:path w="2693035" h="1413510">
                  <a:moveTo>
                    <a:pt x="2692774" y="0"/>
                  </a:moveTo>
                  <a:lnTo>
                    <a:pt x="435654" y="0"/>
                  </a:lnTo>
                  <a:lnTo>
                    <a:pt x="0" y="1412925"/>
                  </a:lnTo>
                  <a:lnTo>
                    <a:pt x="1878492" y="1412925"/>
                  </a:lnTo>
                  <a:lnTo>
                    <a:pt x="2692774" y="0"/>
                  </a:lnTo>
                  <a:close/>
                </a:path>
              </a:pathLst>
            </a:custGeom>
            <a:solidFill>
              <a:srgbClr val="103064"/>
            </a:solidFill>
          </p:spPr>
          <p:txBody>
            <a:bodyPr wrap="square" lIns="0" tIns="0" rIns="0" bIns="0" rtlCol="0"/>
            <a:lstStyle/>
            <a:p>
              <a:endParaRPr/>
            </a:p>
          </p:txBody>
        </p:sp>
        <p:sp>
          <p:nvSpPr>
            <p:cNvPr id="9" name="bk object 28"/>
            <p:cNvSpPr/>
            <p:nvPr userDrawn="1"/>
          </p:nvSpPr>
          <p:spPr>
            <a:xfrm>
              <a:off x="1654598" y="-11827"/>
              <a:ext cx="1362458" cy="170018"/>
            </a:xfrm>
            <a:custGeom>
              <a:avLst/>
              <a:gdLst/>
              <a:ahLst/>
              <a:cxnLst/>
              <a:rect l="l" t="t" r="r" b="b"/>
              <a:pathLst>
                <a:path w="2731134" h="1413510">
                  <a:moveTo>
                    <a:pt x="2730969" y="0"/>
                  </a:moveTo>
                  <a:lnTo>
                    <a:pt x="816445" y="0"/>
                  </a:lnTo>
                  <a:lnTo>
                    <a:pt x="0" y="1412925"/>
                  </a:lnTo>
                  <a:lnTo>
                    <a:pt x="1593978" y="1412925"/>
                  </a:lnTo>
                  <a:lnTo>
                    <a:pt x="2730969" y="0"/>
                  </a:lnTo>
                  <a:close/>
                </a:path>
              </a:pathLst>
            </a:custGeom>
            <a:solidFill>
              <a:srgbClr val="1E59B8"/>
            </a:solidFill>
          </p:spPr>
          <p:txBody>
            <a:bodyPr wrap="square" lIns="0" tIns="0" rIns="0" bIns="0" rtlCol="0"/>
            <a:lstStyle/>
            <a:p>
              <a:endParaRPr/>
            </a:p>
          </p:txBody>
        </p:sp>
        <p:sp>
          <p:nvSpPr>
            <p:cNvPr id="10" name="bk object 29"/>
            <p:cNvSpPr/>
            <p:nvPr userDrawn="1"/>
          </p:nvSpPr>
          <p:spPr>
            <a:xfrm>
              <a:off x="2304805" y="-11827"/>
              <a:ext cx="937659" cy="170018"/>
            </a:xfrm>
            <a:custGeom>
              <a:avLst/>
              <a:gdLst/>
              <a:ahLst/>
              <a:cxnLst/>
              <a:rect l="l" t="t" r="r" b="b"/>
              <a:pathLst>
                <a:path w="1879600" h="1413510">
                  <a:moveTo>
                    <a:pt x="1879368" y="0"/>
                  </a:moveTo>
                  <a:lnTo>
                    <a:pt x="1140221" y="0"/>
                  </a:lnTo>
                  <a:lnTo>
                    <a:pt x="0" y="1412925"/>
                  </a:lnTo>
                  <a:lnTo>
                    <a:pt x="621900" y="1412925"/>
                  </a:lnTo>
                  <a:lnTo>
                    <a:pt x="1879368" y="0"/>
                  </a:lnTo>
                  <a:close/>
                </a:path>
              </a:pathLst>
            </a:custGeom>
            <a:solidFill>
              <a:srgbClr val="17468F"/>
            </a:solidFill>
          </p:spPr>
          <p:txBody>
            <a:bodyPr wrap="square" lIns="0" tIns="0" rIns="0" bIns="0" rtlCol="0"/>
            <a:lstStyle/>
            <a:p>
              <a:endParaRPr/>
            </a:p>
          </p:txBody>
        </p:sp>
        <p:sp>
          <p:nvSpPr>
            <p:cNvPr id="11" name="bk object 30"/>
            <p:cNvSpPr/>
            <p:nvPr userDrawn="1"/>
          </p:nvSpPr>
          <p:spPr>
            <a:xfrm>
              <a:off x="2554809" y="-11827"/>
              <a:ext cx="2483849" cy="170018"/>
            </a:xfrm>
            <a:custGeom>
              <a:avLst/>
              <a:gdLst/>
              <a:ahLst/>
              <a:cxnLst/>
              <a:rect l="l" t="t" r="r" b="b"/>
              <a:pathLst>
                <a:path w="4979034" h="1413510">
                  <a:moveTo>
                    <a:pt x="4978576" y="0"/>
                  </a:moveTo>
                  <a:lnTo>
                    <a:pt x="1262846" y="0"/>
                  </a:lnTo>
                  <a:lnTo>
                    <a:pt x="0" y="1412925"/>
                  </a:lnTo>
                  <a:lnTo>
                    <a:pt x="3093828" y="1412925"/>
                  </a:lnTo>
                  <a:lnTo>
                    <a:pt x="4978576" y="0"/>
                  </a:lnTo>
                  <a:close/>
                </a:path>
              </a:pathLst>
            </a:custGeom>
            <a:solidFill>
              <a:srgbClr val="1E59B8"/>
            </a:solidFill>
          </p:spPr>
          <p:txBody>
            <a:bodyPr wrap="square" lIns="0" tIns="0" rIns="0" bIns="0" rtlCol="0"/>
            <a:lstStyle/>
            <a:p>
              <a:endParaRPr/>
            </a:p>
          </p:txBody>
        </p:sp>
        <p:sp>
          <p:nvSpPr>
            <p:cNvPr id="12" name="bk object 31"/>
            <p:cNvSpPr/>
            <p:nvPr userDrawn="1"/>
          </p:nvSpPr>
          <p:spPr>
            <a:xfrm>
              <a:off x="3835845" y="-11827"/>
              <a:ext cx="1915234" cy="170018"/>
            </a:xfrm>
            <a:custGeom>
              <a:avLst/>
              <a:gdLst/>
              <a:ahLst/>
              <a:cxnLst/>
              <a:rect l="l" t="t" r="r" b="b"/>
              <a:pathLst>
                <a:path w="3839209" h="1413510">
                  <a:moveTo>
                    <a:pt x="3838727" y="0"/>
                  </a:moveTo>
                  <a:lnTo>
                    <a:pt x="1891189" y="0"/>
                  </a:lnTo>
                  <a:lnTo>
                    <a:pt x="0" y="1412925"/>
                  </a:lnTo>
                  <a:lnTo>
                    <a:pt x="1625414" y="1412925"/>
                  </a:lnTo>
                  <a:lnTo>
                    <a:pt x="3838727" y="0"/>
                  </a:lnTo>
                  <a:close/>
                </a:path>
              </a:pathLst>
            </a:custGeom>
            <a:solidFill>
              <a:srgbClr val="536DB3"/>
            </a:solidFill>
          </p:spPr>
          <p:txBody>
            <a:bodyPr wrap="square" lIns="0" tIns="0" rIns="0" bIns="0" rtlCol="0"/>
            <a:lstStyle/>
            <a:p>
              <a:endParaRPr/>
            </a:p>
          </p:txBody>
        </p:sp>
        <p:sp>
          <p:nvSpPr>
            <p:cNvPr id="13" name="bk object 32"/>
            <p:cNvSpPr/>
            <p:nvPr userDrawn="1"/>
          </p:nvSpPr>
          <p:spPr>
            <a:xfrm>
              <a:off x="4458868" y="-11827"/>
              <a:ext cx="4685132" cy="170018"/>
            </a:xfrm>
            <a:custGeom>
              <a:avLst/>
              <a:gdLst/>
              <a:ahLst/>
              <a:cxnLst/>
              <a:rect l="l" t="t" r="r" b="b"/>
              <a:pathLst>
                <a:path w="9391650" h="1413510">
                  <a:moveTo>
                    <a:pt x="9391076" y="0"/>
                  </a:moveTo>
                  <a:lnTo>
                    <a:pt x="2213316" y="0"/>
                  </a:lnTo>
                  <a:lnTo>
                    <a:pt x="0" y="1412929"/>
                  </a:lnTo>
                  <a:lnTo>
                    <a:pt x="9391076" y="1412929"/>
                  </a:lnTo>
                  <a:lnTo>
                    <a:pt x="9391076" y="0"/>
                  </a:lnTo>
                  <a:close/>
                </a:path>
              </a:pathLst>
            </a:custGeom>
            <a:gradFill>
              <a:gsLst>
                <a:gs pos="0">
                  <a:srgbClr val="103064"/>
                </a:gs>
                <a:gs pos="100000">
                  <a:srgbClr val="17468F"/>
                </a:gs>
              </a:gsLst>
              <a:lin ang="0" scaled="0"/>
            </a:gradFill>
          </p:spPr>
          <p:txBody>
            <a:bodyPr wrap="square" lIns="0" tIns="0" rIns="0" bIns="0" rtlCol="0"/>
            <a:lstStyle/>
            <a:p>
              <a:endParaRPr/>
            </a:p>
          </p:txBody>
        </p:sp>
      </p:grpSp>
      <p:pic>
        <p:nvPicPr>
          <p:cNvPr id="16" name="Picture 15" descr="Logos of the U.S. Department of Health and Human Services and Centers for Disease Control and Prevention" title="LOGOS"/>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7800326" y="4339940"/>
            <a:ext cx="1254584" cy="719251"/>
          </a:xfrm>
          <a:prstGeom prst="rect">
            <a:avLst/>
          </a:prstGeom>
        </p:spPr>
      </p:pic>
      <p:pic>
        <p:nvPicPr>
          <p:cNvPr id="18" name="Picture 17">
            <a:extLst>
              <a:ext uri="{FF2B5EF4-FFF2-40B4-BE49-F238E27FC236}">
                <a16:creationId xmlns:a16="http://schemas.microsoft.com/office/drawing/2014/main" id="{708E3E0E-8007-4E08-9AE4-D29BCAE7C56D}"/>
              </a:ext>
            </a:extLst>
          </p:cNvPr>
          <p:cNvPicPr>
            <a:picLocks noChangeAspect="1"/>
          </p:cNvPicPr>
          <p:nvPr userDrawn="1"/>
        </p:nvPicPr>
        <p:blipFill rotWithShape="1">
          <a:blip r:embed="rId5" cstate="print">
            <a:extLst>
              <a:ext uri="{28A0092B-C50C-407E-A947-70E740481C1C}">
                <a14:useLocalDpi xmlns:a14="http://schemas.microsoft.com/office/drawing/2010/main" val="0"/>
              </a:ext>
            </a:extLst>
          </a:blip>
          <a:srcRect l="20615" r="19754"/>
          <a:stretch/>
        </p:blipFill>
        <p:spPr>
          <a:xfrm>
            <a:off x="5334256" y="175641"/>
            <a:ext cx="3684774" cy="3475844"/>
          </a:xfrm>
          <a:prstGeom prst="rect">
            <a:avLst/>
          </a:prstGeom>
        </p:spPr>
      </p:pic>
    </p:spTree>
    <p:extLst>
      <p:ext uri="{BB962C8B-B14F-4D97-AF65-F5344CB8AC3E}">
        <p14:creationId xmlns:p14="http://schemas.microsoft.com/office/powerpoint/2010/main" val="1460842956"/>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1027" name="Text Placeholder 2"/>
          <p:cNvSpPr>
            <a:spLocks noGrp="1"/>
          </p:cNvSpPr>
          <p:nvPr>
            <p:ph type="body" idx="1"/>
          </p:nvPr>
        </p:nvSpPr>
        <p:spPr bwMode="auto">
          <a:xfrm>
            <a:off x="628650" y="1370013"/>
            <a:ext cx="7886700" cy="3262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Tree>
    <p:extLst>
      <p:ext uri="{BB962C8B-B14F-4D97-AF65-F5344CB8AC3E}">
        <p14:creationId xmlns:p14="http://schemas.microsoft.com/office/powerpoint/2010/main" val="2969961348"/>
      </p:ext>
    </p:extLst>
  </p:cSld>
  <p:clrMap bg1="lt1" tx1="dk1" bg2="lt2" tx2="dk2" accent1="accent1" accent2="accent2" accent3="accent3" accent4="accent4" accent5="accent5" accent6="accent6" hlink="hlink" folHlink="folHlink"/>
  <p:sldLayoutIdLst>
    <p:sldLayoutId id="2147483810" r:id="rId1"/>
    <p:sldLayoutId id="2147483824" r:id="rId2"/>
    <p:sldLayoutId id="2147483811" r:id="rId3"/>
    <p:sldLayoutId id="2147483827" r:id="rId4"/>
    <p:sldLayoutId id="2147483815" r:id="rId5"/>
    <p:sldLayoutId id="2147483828" r:id="rId6"/>
    <p:sldLayoutId id="2147483823" r:id="rId7"/>
    <p:sldLayoutId id="2147483826" r:id="rId8"/>
    <p:sldLayoutId id="2147483822" r:id="rId9"/>
    <p:sldLayoutId id="2147483825" r:id="rId10"/>
  </p:sldLayoutIdLst>
  <p:transition>
    <p:fade/>
  </p:transition>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Myriad Web Pro" panose="020B0503030403020204" pitchFamily="34" charset="0"/>
        </a:defRPr>
      </a:lvl2pPr>
      <a:lvl3pPr algn="ctr" rtl="0" eaLnBrk="0" fontAlgn="base" hangingPunct="0">
        <a:spcBef>
          <a:spcPct val="0"/>
        </a:spcBef>
        <a:spcAft>
          <a:spcPct val="0"/>
        </a:spcAft>
        <a:defRPr sz="4400">
          <a:solidFill>
            <a:schemeClr val="tx1"/>
          </a:solidFill>
          <a:latin typeface="Myriad Web Pro" panose="020B0503030403020204" pitchFamily="34" charset="0"/>
        </a:defRPr>
      </a:lvl3pPr>
      <a:lvl4pPr algn="ctr" rtl="0" eaLnBrk="0" fontAlgn="base" hangingPunct="0">
        <a:spcBef>
          <a:spcPct val="0"/>
        </a:spcBef>
        <a:spcAft>
          <a:spcPct val="0"/>
        </a:spcAft>
        <a:defRPr sz="4400">
          <a:solidFill>
            <a:schemeClr val="tx1"/>
          </a:solidFill>
          <a:latin typeface="Myriad Web Pro" panose="020B0503030403020204" pitchFamily="34" charset="0"/>
        </a:defRPr>
      </a:lvl4pPr>
      <a:lvl5pPr algn="ctr" rtl="0" eaLnBrk="0" fontAlgn="base" hangingPunct="0">
        <a:spcBef>
          <a:spcPct val="0"/>
        </a:spcBef>
        <a:spcAft>
          <a:spcPct val="0"/>
        </a:spcAft>
        <a:defRPr sz="4400">
          <a:solidFill>
            <a:schemeClr val="tx1"/>
          </a:solidFill>
          <a:latin typeface="Myriad Web Pro" panose="020B0503030403020204" pitchFamily="34" charset="0"/>
        </a:defRPr>
      </a:lvl5pPr>
      <a:lvl6pPr marL="457200" algn="ctr" rtl="0" fontAlgn="base">
        <a:spcBef>
          <a:spcPct val="0"/>
        </a:spcBef>
        <a:spcAft>
          <a:spcPct val="0"/>
        </a:spcAft>
        <a:defRPr sz="4400">
          <a:solidFill>
            <a:schemeClr val="tx1"/>
          </a:solidFill>
          <a:latin typeface="Myriad Web Pro" panose="020B0503030403020204" pitchFamily="34" charset="0"/>
        </a:defRPr>
      </a:lvl6pPr>
      <a:lvl7pPr marL="914400" algn="ctr" rtl="0" fontAlgn="base">
        <a:spcBef>
          <a:spcPct val="0"/>
        </a:spcBef>
        <a:spcAft>
          <a:spcPct val="0"/>
        </a:spcAft>
        <a:defRPr sz="4400">
          <a:solidFill>
            <a:schemeClr val="tx1"/>
          </a:solidFill>
          <a:latin typeface="Myriad Web Pro" panose="020B0503030403020204" pitchFamily="34" charset="0"/>
        </a:defRPr>
      </a:lvl7pPr>
      <a:lvl8pPr marL="1371600" algn="ctr" rtl="0" fontAlgn="base">
        <a:spcBef>
          <a:spcPct val="0"/>
        </a:spcBef>
        <a:spcAft>
          <a:spcPct val="0"/>
        </a:spcAft>
        <a:defRPr sz="4400">
          <a:solidFill>
            <a:schemeClr val="tx1"/>
          </a:solidFill>
          <a:latin typeface="Myriad Web Pro" panose="020B0503030403020204" pitchFamily="34" charset="0"/>
        </a:defRPr>
      </a:lvl8pPr>
      <a:lvl9pPr marL="1828800" algn="ctr" rtl="0" fontAlgn="base">
        <a:spcBef>
          <a:spcPct val="0"/>
        </a:spcBef>
        <a:spcAft>
          <a:spcPct val="0"/>
        </a:spcAft>
        <a:defRPr sz="4400">
          <a:solidFill>
            <a:schemeClr val="tx1"/>
          </a:solidFill>
          <a:latin typeface="Myriad Web Pro" panose="020B0503030403020204"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rgbClr val="2D2D2D"/>
          </a:solidFill>
          <a:latin typeface="Calibri" panose="020F0502020204030204" pitchFamily="34" charset="0"/>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rgbClr val="2D2D2D"/>
          </a:solidFill>
          <a:latin typeface="Calibri" panose="020F0502020204030204" pitchFamily="34" charset="0"/>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rgbClr val="2D2D2D"/>
          </a:solidFill>
          <a:latin typeface="Calibri" panose="020F0502020204030204" pitchFamily="34" charset="0"/>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rgbClr val="2D2D2D"/>
          </a:solidFill>
          <a:latin typeface="Calibri" panose="020F0502020204030204" pitchFamily="34"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rgbClr val="2D2D2D"/>
          </a:solidFill>
          <a:latin typeface="Calibri" panose="020F050202020403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0.jpeg"/></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1.png"/><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s://youtu.be/T5IHSveMBPY" TargetMode="Externa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29.png"/><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3.xml"/><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hyperlink" Target="https://youtu.be/5E-_Kb7yvHU" TargetMode="External"/><Relationship Id="rId2" Type="http://schemas.openxmlformats.org/officeDocument/2006/relationships/hyperlink" Target="https://microbetrace.cdc.gov/MicrobeTrace/" TargetMode="External"/><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hyperlink" Target="https://youtu.be/HqLkGqqt6cc" TargetMode="External"/><Relationship Id="rId1" Type="http://schemas.openxmlformats.org/officeDocument/2006/relationships/slideLayout" Target="../slideLayouts/slideLayout3.xml"/><Relationship Id="rId4" Type="http://schemas.openxmlformats.org/officeDocument/2006/relationships/image" Target="../media/image43.png"/></Relationships>
</file>

<file path=ppt/slides/_rels/slide2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3.xml"/><Relationship Id="rId5" Type="http://schemas.openxmlformats.org/officeDocument/2006/relationships/image" Target="../media/image49.png"/><Relationship Id="rId4" Type="http://schemas.openxmlformats.org/officeDocument/2006/relationships/image" Target="../media/image48.png"/></Relationships>
</file>

<file path=ppt/slides/_rels/slide2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3.xml"/><Relationship Id="rId4" Type="http://schemas.openxmlformats.org/officeDocument/2006/relationships/image" Target="../media/image53.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3.xml"/><Relationship Id="rId5" Type="http://schemas.openxmlformats.org/officeDocument/2006/relationships/image" Target="../media/image57.png"/><Relationship Id="rId4" Type="http://schemas.openxmlformats.org/officeDocument/2006/relationships/image" Target="../media/image56.png"/></Relationships>
</file>

<file path=ppt/slides/_rels/slide3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3.xml"/><Relationship Id="rId5" Type="http://schemas.openxmlformats.org/officeDocument/2006/relationships/image" Target="../media/image61.png"/><Relationship Id="rId4" Type="http://schemas.openxmlformats.org/officeDocument/2006/relationships/image" Target="../media/image60.png"/></Relationships>
</file>

<file path=ppt/slides/_rels/slide3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hyperlink" Target="https://youtu.be/cs9pmL3LK_A" TargetMode="External"/><Relationship Id="rId1" Type="http://schemas.openxmlformats.org/officeDocument/2006/relationships/slideLayout" Target="../slideLayouts/slideLayout3.xml"/><Relationship Id="rId4" Type="http://schemas.openxmlformats.org/officeDocument/2006/relationships/image" Target="../media/image64.png"/></Relationships>
</file>

<file path=ppt/slides/_rels/slide3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hyperlink" Target="https://youtu.be/ebs2k8EkQ-c" TargetMode="External"/><Relationship Id="rId1" Type="http://schemas.openxmlformats.org/officeDocument/2006/relationships/slideLayout" Target="../slideLayouts/slideLayout3.xml"/><Relationship Id="rId5" Type="http://schemas.openxmlformats.org/officeDocument/2006/relationships/image" Target="../media/image67.png"/><Relationship Id="rId4" Type="http://schemas.openxmlformats.org/officeDocument/2006/relationships/image" Target="../media/image66.png"/></Relationships>
</file>

<file path=ppt/slides/_rels/slide3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hyperlink" Target="https://youtu.be/QZ79M8XEXag" TargetMode="External"/><Relationship Id="rId1" Type="http://schemas.openxmlformats.org/officeDocument/2006/relationships/slideLayout" Target="../slideLayouts/slideLayout4.xml"/><Relationship Id="rId5" Type="http://schemas.openxmlformats.org/officeDocument/2006/relationships/image" Target="../media/image70.png"/><Relationship Id="rId4" Type="http://schemas.openxmlformats.org/officeDocument/2006/relationships/image" Target="../media/image69.png"/></Relationships>
</file>

<file path=ppt/slides/_rels/slide36.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hyperlink" Target="https://github.com/CDCgov/MicrobeTrace/wiki" TargetMode="External"/><Relationship Id="rId2" Type="http://schemas.openxmlformats.org/officeDocument/2006/relationships/notesSlide" Target="../notesSlides/notesSlide5.xml"/><Relationship Id="rId1" Type="http://schemas.openxmlformats.org/officeDocument/2006/relationships/slideLayout" Target="../slideLayouts/slideLayout9.xml"/><Relationship Id="rId6" Type="http://schemas.openxmlformats.org/officeDocument/2006/relationships/image" Target="../media/image72.jpeg"/><Relationship Id="rId5" Type="http://schemas.openxmlformats.org/officeDocument/2006/relationships/hyperlink" Target="mailto:microbetrace@cdc.gov" TargetMode="External"/><Relationship Id="rId4" Type="http://schemas.openxmlformats.org/officeDocument/2006/relationships/hyperlink" Target="https://github.com/CDCgov/MicrobeTRACE/issues/new" TargetMode="External"/></Relationships>
</file>

<file path=ppt/slides/_rels/slide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hyperlink" Target="https://youtu.be/QWFdnK4IVoM" TargetMode="External"/><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7.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467431" y="1487587"/>
            <a:ext cx="5293494" cy="342900"/>
          </a:xfrm>
        </p:spPr>
        <p:txBody>
          <a:bodyPr/>
          <a:lstStyle/>
          <a:p>
            <a:r>
              <a:rPr lang="en-US"/>
              <a:t>Ellsworth Campbell</a:t>
            </a:r>
          </a:p>
          <a:p>
            <a:r>
              <a:rPr lang="en-US"/>
              <a:t>Anupama Shankar</a:t>
            </a:r>
          </a:p>
          <a:p>
            <a:r>
              <a:rPr lang="en-US"/>
              <a:t>Bill Switzer</a:t>
            </a:r>
          </a:p>
          <a:p>
            <a:r>
              <a:rPr lang="en-US" sz="1600"/>
              <a:t>Molecular Epidemiology and Bioinformatics Team</a:t>
            </a:r>
          </a:p>
          <a:p>
            <a:r>
              <a:rPr lang="en-US" sz="1600"/>
              <a:t>Laboratory Branch, Division of HIV and AIDS Prevention</a:t>
            </a:r>
          </a:p>
          <a:p>
            <a:r>
              <a:rPr lang="en-US" sz="1600"/>
              <a:t>National Center for HIV, Hepatitis, STD and Tuberculosis Prevention</a:t>
            </a:r>
          </a:p>
          <a:p>
            <a:endParaRPr lang="en-US"/>
          </a:p>
          <a:p>
            <a:endParaRPr lang="en-US"/>
          </a:p>
        </p:txBody>
      </p:sp>
      <p:pic>
        <p:nvPicPr>
          <p:cNvPr id="7172" name="Picture 6" descr="Logos of the United States Department of Health and Human Services and Centers for Disease Control and Prevention"/>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2400" y="4886325"/>
            <a:ext cx="190500" cy="142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Subtitle 2">
            <a:extLst>
              <a:ext uri="{FF2B5EF4-FFF2-40B4-BE49-F238E27FC236}">
                <a16:creationId xmlns:a16="http://schemas.microsoft.com/office/drawing/2014/main" id="{A04A7D61-1C3B-4F1C-85B4-F3B2723BC2E9}"/>
              </a:ext>
            </a:extLst>
          </p:cNvPr>
          <p:cNvSpPr txBox="1">
            <a:spLocks/>
          </p:cNvSpPr>
          <p:nvPr/>
        </p:nvSpPr>
        <p:spPr bwMode="auto">
          <a:xfrm>
            <a:off x="809654" y="2670122"/>
            <a:ext cx="8047207" cy="18458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marL="0" indent="0" algn="l" rtl="0" eaLnBrk="0" fontAlgn="base" hangingPunct="0">
              <a:spcBef>
                <a:spcPct val="20000"/>
              </a:spcBef>
              <a:spcAft>
                <a:spcPct val="0"/>
              </a:spcAft>
              <a:buFont typeface="Arial" panose="020B0604020202020204" pitchFamily="34" charset="0"/>
              <a:buNone/>
              <a:defRPr sz="2000" b="1" kern="1200" baseline="0">
                <a:solidFill>
                  <a:srgbClr val="2D2D2D"/>
                </a:solidFill>
                <a:effectLst/>
                <a:latin typeface="Calibri" pitchFamily="34" charset="0"/>
                <a:ea typeface="+mn-ea"/>
                <a:cs typeface="+mn-cs"/>
              </a:defRPr>
            </a:lvl1pPr>
            <a:lvl2pPr marL="457200" indent="0" algn="ctr" rtl="0" eaLnBrk="0" fontAlgn="base" hangingPunct="0">
              <a:spcBef>
                <a:spcPct val="20000"/>
              </a:spcBef>
              <a:spcAft>
                <a:spcPct val="0"/>
              </a:spcAft>
              <a:buFont typeface="Arial" panose="020B0604020202020204" pitchFamily="34" charset="0"/>
              <a:buNone/>
              <a:defRPr sz="2800" kern="1200">
                <a:solidFill>
                  <a:schemeClr val="tx1">
                    <a:tint val="75000"/>
                  </a:schemeClr>
                </a:solidFill>
                <a:latin typeface="Calibri" panose="020F0502020204030204" pitchFamily="34" charset="0"/>
                <a:ea typeface="+mn-ea"/>
                <a:cs typeface="+mn-cs"/>
              </a:defRPr>
            </a:lvl2pPr>
            <a:lvl3pPr marL="914400" indent="0" algn="ctr" rtl="0" eaLnBrk="0" fontAlgn="base" hangingPunct="0">
              <a:spcBef>
                <a:spcPct val="20000"/>
              </a:spcBef>
              <a:spcAft>
                <a:spcPct val="0"/>
              </a:spcAft>
              <a:buFont typeface="Arial" panose="020B0604020202020204" pitchFamily="34" charset="0"/>
              <a:buNone/>
              <a:defRPr sz="2400" kern="1200">
                <a:solidFill>
                  <a:schemeClr val="tx1">
                    <a:tint val="75000"/>
                  </a:schemeClr>
                </a:solidFill>
                <a:latin typeface="Calibri" panose="020F0502020204030204" pitchFamily="34" charset="0"/>
                <a:ea typeface="+mn-ea"/>
                <a:cs typeface="+mn-cs"/>
              </a:defRPr>
            </a:lvl3pPr>
            <a:lvl4pPr marL="1371600" indent="0" algn="ctr" rtl="0" eaLnBrk="0" fontAlgn="base" hangingPunct="0">
              <a:spcBef>
                <a:spcPct val="20000"/>
              </a:spcBef>
              <a:spcAft>
                <a:spcPct val="0"/>
              </a:spcAft>
              <a:buFont typeface="Arial" panose="020B0604020202020204" pitchFamily="34" charset="0"/>
              <a:buNone/>
              <a:defRPr sz="2000" kern="1200">
                <a:solidFill>
                  <a:schemeClr val="tx1">
                    <a:tint val="75000"/>
                  </a:schemeClr>
                </a:solidFill>
                <a:latin typeface="Calibri" panose="020F0502020204030204" pitchFamily="34" charset="0"/>
                <a:ea typeface="+mn-ea"/>
                <a:cs typeface="+mn-cs"/>
              </a:defRPr>
            </a:lvl4pPr>
            <a:lvl5pPr marL="1828800" indent="0" algn="ctr" rtl="0" eaLnBrk="0" fontAlgn="base" hangingPunct="0">
              <a:spcBef>
                <a:spcPct val="20000"/>
              </a:spcBef>
              <a:spcAft>
                <a:spcPct val="0"/>
              </a:spcAft>
              <a:buFont typeface="Arial" panose="020B0604020202020204" pitchFamily="34" charset="0"/>
              <a:buNone/>
              <a:defRPr sz="2000" kern="1200">
                <a:solidFill>
                  <a:schemeClr val="tx1">
                    <a:tint val="75000"/>
                  </a:schemeClr>
                </a:solidFill>
                <a:latin typeface="Calibri" panose="020F0502020204030204" pitchFamily="34" charset="0"/>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endParaRPr lang="en-US" sz="1050"/>
          </a:p>
        </p:txBody>
      </p:sp>
      <p:pic>
        <p:nvPicPr>
          <p:cNvPr id="9" name="Picture 4" descr="The MicrobeTrace Logo, which is a network with a few nodes of varying sizes and colors, and some edges between them.">
            <a:extLst>
              <a:ext uri="{FF2B5EF4-FFF2-40B4-BE49-F238E27FC236}">
                <a16:creationId xmlns:a16="http://schemas.microsoft.com/office/drawing/2014/main" id="{FA8E0659-DC68-4D2F-887F-77BBDF8D997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8024934" y="33119"/>
            <a:ext cx="1034125" cy="842812"/>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a:extLst>
              <a:ext uri="{FF2B5EF4-FFF2-40B4-BE49-F238E27FC236}">
                <a16:creationId xmlns:a16="http://schemas.microsoft.com/office/drawing/2014/main" id="{362DDD24-ED36-488E-9A3F-B6AF9198C765}"/>
              </a:ext>
            </a:extLst>
          </p:cNvPr>
          <p:cNvSpPr>
            <a:spLocks noGrp="1"/>
          </p:cNvSpPr>
          <p:nvPr>
            <p:ph type="title"/>
          </p:nvPr>
        </p:nvSpPr>
        <p:spPr/>
        <p:txBody>
          <a:bodyPr/>
          <a:lstStyle/>
          <a:p>
            <a:r>
              <a:rPr lang="en-US"/>
              <a:t>MicrobeTrace Tutorial for COVID-19 Data</a:t>
            </a:r>
          </a:p>
        </p:txBody>
      </p:sp>
    </p:spTree>
    <p:extLst>
      <p:ext uri="{BB962C8B-B14F-4D97-AF65-F5344CB8AC3E}">
        <p14:creationId xmlns:p14="http://schemas.microsoft.com/office/powerpoint/2010/main" val="3522782635"/>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7346F8-9412-436C-A1DD-C23A29233963}"/>
              </a:ext>
            </a:extLst>
          </p:cNvPr>
          <p:cNvSpPr>
            <a:spLocks noGrp="1"/>
          </p:cNvSpPr>
          <p:nvPr>
            <p:ph type="title"/>
          </p:nvPr>
        </p:nvSpPr>
        <p:spPr>
          <a:xfrm>
            <a:off x="457200" y="382154"/>
            <a:ext cx="8229600" cy="689591"/>
          </a:xfrm>
        </p:spPr>
        <p:txBody>
          <a:bodyPr/>
          <a:lstStyle/>
          <a:p>
            <a:r>
              <a:rPr lang="en-US"/>
              <a:t>Main menu: </a:t>
            </a:r>
            <a:r>
              <a:rPr lang="en-US">
                <a:solidFill>
                  <a:srgbClr val="2D2C2C"/>
                </a:solidFill>
              </a:rPr>
              <a:t>Settings</a:t>
            </a:r>
            <a:br>
              <a:rPr lang="en-US"/>
            </a:br>
            <a:endParaRPr lang="en-US"/>
          </a:p>
        </p:txBody>
      </p:sp>
      <p:grpSp>
        <p:nvGrpSpPr>
          <p:cNvPr id="13" name="Group 12">
            <a:extLst>
              <a:ext uri="{FF2B5EF4-FFF2-40B4-BE49-F238E27FC236}">
                <a16:creationId xmlns:a16="http://schemas.microsoft.com/office/drawing/2014/main" id="{B2E796EA-64BE-4152-B5B1-9074B4C91EC1}"/>
              </a:ext>
            </a:extLst>
          </p:cNvPr>
          <p:cNvGrpSpPr/>
          <p:nvPr/>
        </p:nvGrpSpPr>
        <p:grpSpPr>
          <a:xfrm>
            <a:off x="1490178" y="818951"/>
            <a:ext cx="6167697" cy="3722159"/>
            <a:chOff x="420695" y="663534"/>
            <a:chExt cx="7529875" cy="5690131"/>
          </a:xfrm>
        </p:grpSpPr>
        <p:pic>
          <p:nvPicPr>
            <p:cNvPr id="14" name="Picture 13">
              <a:extLst>
                <a:ext uri="{FF2B5EF4-FFF2-40B4-BE49-F238E27FC236}">
                  <a16:creationId xmlns:a16="http://schemas.microsoft.com/office/drawing/2014/main" id="{B451148B-294F-403B-874A-2F9B339B96D7}"/>
                </a:ext>
              </a:extLst>
            </p:cNvPr>
            <p:cNvPicPr>
              <a:picLocks noChangeAspect="1"/>
            </p:cNvPicPr>
            <p:nvPr/>
          </p:nvPicPr>
          <p:blipFill>
            <a:blip r:embed="rId2"/>
            <a:stretch>
              <a:fillRect/>
            </a:stretch>
          </p:blipFill>
          <p:spPr>
            <a:xfrm>
              <a:off x="420695" y="1163654"/>
              <a:ext cx="7123085" cy="3828720"/>
            </a:xfrm>
            <a:prstGeom prst="rect">
              <a:avLst/>
            </a:prstGeom>
            <a:ln>
              <a:solidFill>
                <a:sysClr val="windowText" lastClr="000000"/>
              </a:solidFill>
            </a:ln>
          </p:spPr>
        </p:pic>
        <p:grpSp>
          <p:nvGrpSpPr>
            <p:cNvPr id="15" name="Group 14">
              <a:extLst>
                <a:ext uri="{FF2B5EF4-FFF2-40B4-BE49-F238E27FC236}">
                  <a16:creationId xmlns:a16="http://schemas.microsoft.com/office/drawing/2014/main" id="{1AA930A2-A12A-429F-8AE7-871E57768175}"/>
                </a:ext>
              </a:extLst>
            </p:cNvPr>
            <p:cNvGrpSpPr/>
            <p:nvPr/>
          </p:nvGrpSpPr>
          <p:grpSpPr>
            <a:xfrm>
              <a:off x="1360360" y="663534"/>
              <a:ext cx="6590210" cy="5290204"/>
              <a:chOff x="358115" y="664644"/>
              <a:chExt cx="6590210" cy="5290204"/>
            </a:xfrm>
          </p:grpSpPr>
          <p:cxnSp>
            <p:nvCxnSpPr>
              <p:cNvPr id="19" name="Straight Connector 18">
                <a:extLst>
                  <a:ext uri="{FF2B5EF4-FFF2-40B4-BE49-F238E27FC236}">
                    <a16:creationId xmlns:a16="http://schemas.microsoft.com/office/drawing/2014/main" id="{E09FC554-1866-4C21-8F71-A70A6EB44826}"/>
                  </a:ext>
                </a:extLst>
              </p:cNvPr>
              <p:cNvCxnSpPr>
                <a:cxnSpLocks/>
              </p:cNvCxnSpPr>
              <p:nvPr/>
            </p:nvCxnSpPr>
            <p:spPr>
              <a:xfrm flipV="1">
                <a:off x="358115" y="666344"/>
                <a:ext cx="1517" cy="556980"/>
              </a:xfrm>
              <a:prstGeom prst="line">
                <a:avLst/>
              </a:prstGeom>
              <a:noFill/>
              <a:ln w="6350" cap="flat" cmpd="sng" algn="ctr">
                <a:solidFill>
                  <a:sysClr val="windowText" lastClr="000000"/>
                </a:solidFill>
                <a:prstDash val="solid"/>
                <a:miter lim="800000"/>
              </a:ln>
              <a:effectLst/>
            </p:spPr>
          </p:cxnSp>
          <p:cxnSp>
            <p:nvCxnSpPr>
              <p:cNvPr id="20" name="Straight Connector 19">
                <a:extLst>
                  <a:ext uri="{FF2B5EF4-FFF2-40B4-BE49-F238E27FC236}">
                    <a16:creationId xmlns:a16="http://schemas.microsoft.com/office/drawing/2014/main" id="{780E37CE-F370-4D25-B3A9-B418A0B656E0}"/>
                  </a:ext>
                </a:extLst>
              </p:cNvPr>
              <p:cNvCxnSpPr>
                <a:cxnSpLocks/>
              </p:cNvCxnSpPr>
              <p:nvPr/>
            </p:nvCxnSpPr>
            <p:spPr>
              <a:xfrm>
                <a:off x="358115" y="664644"/>
                <a:ext cx="6580482" cy="11428"/>
              </a:xfrm>
              <a:prstGeom prst="line">
                <a:avLst/>
              </a:prstGeom>
              <a:noFill/>
              <a:ln w="6350" cap="flat" cmpd="sng" algn="ctr">
                <a:solidFill>
                  <a:sysClr val="windowText" lastClr="000000"/>
                </a:solidFill>
                <a:prstDash val="solid"/>
                <a:miter lim="800000"/>
              </a:ln>
              <a:effectLst/>
            </p:spPr>
          </p:cxnSp>
          <p:cxnSp>
            <p:nvCxnSpPr>
              <p:cNvPr id="21" name="Straight Arrow Connector 20">
                <a:extLst>
                  <a:ext uri="{FF2B5EF4-FFF2-40B4-BE49-F238E27FC236}">
                    <a16:creationId xmlns:a16="http://schemas.microsoft.com/office/drawing/2014/main" id="{A2ED5D39-FD03-4328-B7FA-8F0A232FA698}"/>
                  </a:ext>
                </a:extLst>
              </p:cNvPr>
              <p:cNvCxnSpPr>
                <a:cxnSpLocks/>
              </p:cNvCxnSpPr>
              <p:nvPr/>
            </p:nvCxnSpPr>
            <p:spPr>
              <a:xfrm flipH="1">
                <a:off x="5953712" y="5954848"/>
                <a:ext cx="994613" cy="0"/>
              </a:xfrm>
              <a:prstGeom prst="straightConnector1">
                <a:avLst/>
              </a:prstGeom>
              <a:noFill/>
              <a:ln w="6350" cap="flat" cmpd="sng" algn="ctr">
                <a:solidFill>
                  <a:sysClr val="windowText" lastClr="000000"/>
                </a:solidFill>
                <a:prstDash val="solid"/>
                <a:miter lim="800000"/>
                <a:tailEnd type="triangle"/>
              </a:ln>
              <a:effectLst/>
            </p:spPr>
          </p:cxnSp>
        </p:grpSp>
        <p:sp>
          <p:nvSpPr>
            <p:cNvPr id="16" name="Oval 15">
              <a:extLst>
                <a:ext uri="{FF2B5EF4-FFF2-40B4-BE49-F238E27FC236}">
                  <a16:creationId xmlns:a16="http://schemas.microsoft.com/office/drawing/2014/main" id="{C99C8AAD-81AC-4FB7-85FE-2A0E31380522}"/>
                </a:ext>
              </a:extLst>
            </p:cNvPr>
            <p:cNvSpPr/>
            <p:nvPr/>
          </p:nvSpPr>
          <p:spPr>
            <a:xfrm>
              <a:off x="867075" y="1222214"/>
              <a:ext cx="1009060" cy="415087"/>
            </a:xfrm>
            <a:prstGeom prst="ellipse">
              <a:avLst/>
            </a:prstGeom>
            <a:noFill/>
            <a:ln w="1270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7" name="TextBox 16">
              <a:extLst>
                <a:ext uri="{FF2B5EF4-FFF2-40B4-BE49-F238E27FC236}">
                  <a16:creationId xmlns:a16="http://schemas.microsoft.com/office/drawing/2014/main" id="{512110DF-1BEA-4130-853B-1AD3576CD1CA}"/>
                </a:ext>
              </a:extLst>
            </p:cNvPr>
            <p:cNvSpPr txBox="1"/>
            <p:nvPr/>
          </p:nvSpPr>
          <p:spPr>
            <a:xfrm>
              <a:off x="1079444" y="5553809"/>
              <a:ext cx="5673119" cy="799856"/>
            </a:xfrm>
            <a:prstGeom prst="rect">
              <a:avLst/>
            </a:prstGeom>
            <a:noFill/>
            <a:ln>
              <a:solidFill>
                <a:sysClr val="windowText" lastClr="000000"/>
              </a:solidFill>
            </a:ln>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prstClr val="black"/>
                  </a:solidFill>
                  <a:effectLst/>
                  <a:uLnTx/>
                  <a:uFillTx/>
                  <a:latin typeface="Calibri" panose="020F0502020204030204"/>
                </a:rPr>
                <a:t>Clicking on </a:t>
              </a:r>
              <a:r>
                <a:rPr kumimoji="0" lang="en-US" sz="1400" b="1" i="0" u="none" strike="noStrike" kern="0" cap="none" spc="0" normalizeH="0" baseline="0" noProof="0">
                  <a:ln>
                    <a:noFill/>
                  </a:ln>
                  <a:solidFill>
                    <a:prstClr val="black"/>
                  </a:solidFill>
                  <a:effectLst/>
                  <a:uLnTx/>
                  <a:uFillTx/>
                  <a:latin typeface="Calibri" panose="020F0502020204030204"/>
                </a:rPr>
                <a:t>Settings</a:t>
              </a:r>
              <a:r>
                <a:rPr kumimoji="0" lang="en-US" sz="1400" b="0" i="0" u="none" strike="noStrike" kern="0" cap="none" spc="0" normalizeH="0" baseline="0" noProof="0">
                  <a:ln>
                    <a:noFill/>
                  </a:ln>
                  <a:solidFill>
                    <a:prstClr val="black"/>
                  </a:solidFill>
                  <a:effectLst/>
                  <a:uLnTx/>
                  <a:uFillTx/>
                  <a:latin typeface="Calibri" panose="020F0502020204030204"/>
                </a:rPr>
                <a:t> opens up the Global Settings window with 2 tabs: </a:t>
              </a:r>
              <a:r>
                <a:rPr kumimoji="0" lang="en-US" sz="1400" b="1" i="0" u="none" strike="noStrike" kern="0" cap="none" spc="0" normalizeH="0" baseline="0" noProof="0">
                  <a:ln>
                    <a:noFill/>
                  </a:ln>
                  <a:solidFill>
                    <a:prstClr val="black"/>
                  </a:solidFill>
                  <a:effectLst/>
                  <a:uLnTx/>
                  <a:uFillTx/>
                  <a:latin typeface="Calibri" panose="020F0502020204030204"/>
                </a:rPr>
                <a:t>Filtering</a:t>
              </a:r>
              <a:r>
                <a:rPr kumimoji="0" lang="en-US" sz="1400" b="0" i="0" u="none" strike="noStrike" kern="0" cap="none" spc="0" normalizeH="0" baseline="0" noProof="0">
                  <a:ln>
                    <a:noFill/>
                  </a:ln>
                  <a:solidFill>
                    <a:prstClr val="black"/>
                  </a:solidFill>
                  <a:effectLst/>
                  <a:uLnTx/>
                  <a:uFillTx/>
                  <a:latin typeface="Calibri" panose="020F0502020204030204"/>
                </a:rPr>
                <a:t> and </a:t>
              </a:r>
              <a:r>
                <a:rPr kumimoji="0" lang="en-US" sz="1400" b="1" i="0" u="none" strike="noStrike" kern="0" cap="none" spc="0" normalizeH="0" baseline="0" noProof="0">
                  <a:ln>
                    <a:noFill/>
                  </a:ln>
                  <a:solidFill>
                    <a:prstClr val="black"/>
                  </a:solidFill>
                  <a:effectLst/>
                  <a:uLnTx/>
                  <a:uFillTx/>
                  <a:latin typeface="Calibri" panose="020F0502020204030204"/>
                </a:rPr>
                <a:t>Styling </a:t>
              </a:r>
              <a:r>
                <a:rPr kumimoji="0" lang="en-US" sz="1400" b="0" i="0" u="none" strike="noStrike" kern="0" cap="none" spc="0" normalizeH="0" baseline="0" noProof="0">
                  <a:ln>
                    <a:noFill/>
                  </a:ln>
                  <a:solidFill>
                    <a:prstClr val="black"/>
                  </a:solidFill>
                  <a:effectLst/>
                  <a:uLnTx/>
                  <a:uFillTx/>
                  <a:latin typeface="Calibri" panose="020F0502020204030204"/>
                </a:rPr>
                <a:t>described in the next slide.</a:t>
              </a:r>
            </a:p>
          </p:txBody>
        </p:sp>
        <p:cxnSp>
          <p:nvCxnSpPr>
            <p:cNvPr id="18" name="Straight Connector 17">
              <a:extLst>
                <a:ext uri="{FF2B5EF4-FFF2-40B4-BE49-F238E27FC236}">
                  <a16:creationId xmlns:a16="http://schemas.microsoft.com/office/drawing/2014/main" id="{BA9A814D-89D5-40FB-8A2E-10BC634415D8}"/>
                </a:ext>
              </a:extLst>
            </p:cNvPr>
            <p:cNvCxnSpPr>
              <a:cxnSpLocks/>
            </p:cNvCxnSpPr>
            <p:nvPr/>
          </p:nvCxnSpPr>
          <p:spPr>
            <a:xfrm flipV="1">
              <a:off x="7950570" y="673262"/>
              <a:ext cx="0" cy="5283576"/>
            </a:xfrm>
            <a:prstGeom prst="line">
              <a:avLst/>
            </a:prstGeom>
            <a:noFill/>
            <a:ln w="6350" cap="flat" cmpd="sng" algn="ctr">
              <a:solidFill>
                <a:sysClr val="windowText" lastClr="000000"/>
              </a:solidFill>
              <a:prstDash val="solid"/>
              <a:miter lim="800000"/>
            </a:ln>
            <a:effectLst/>
          </p:spPr>
        </p:cxnSp>
      </p:grpSp>
    </p:spTree>
    <p:extLst>
      <p:ext uri="{BB962C8B-B14F-4D97-AF65-F5344CB8AC3E}">
        <p14:creationId xmlns:p14="http://schemas.microsoft.com/office/powerpoint/2010/main" val="4065552611"/>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A7D10B-625A-4EED-A57C-88AF320DA819}"/>
              </a:ext>
            </a:extLst>
          </p:cNvPr>
          <p:cNvSpPr>
            <a:spLocks noGrp="1"/>
          </p:cNvSpPr>
          <p:nvPr>
            <p:ph type="title"/>
          </p:nvPr>
        </p:nvSpPr>
        <p:spPr>
          <a:xfrm>
            <a:off x="457200" y="323024"/>
            <a:ext cx="8229600" cy="689591"/>
          </a:xfrm>
        </p:spPr>
        <p:txBody>
          <a:bodyPr/>
          <a:lstStyle/>
          <a:p>
            <a:r>
              <a:rPr lang="en-US"/>
              <a:t>Main menu: </a:t>
            </a:r>
            <a:r>
              <a:rPr lang="en-US">
                <a:solidFill>
                  <a:srgbClr val="2D2C2C"/>
                </a:solidFill>
              </a:rPr>
              <a:t>Global Settings</a:t>
            </a:r>
            <a:br>
              <a:rPr lang="en-US"/>
            </a:br>
            <a:endParaRPr lang="en-US"/>
          </a:p>
        </p:txBody>
      </p:sp>
      <p:grpSp>
        <p:nvGrpSpPr>
          <p:cNvPr id="3" name="Group 2">
            <a:extLst>
              <a:ext uri="{FF2B5EF4-FFF2-40B4-BE49-F238E27FC236}">
                <a16:creationId xmlns:a16="http://schemas.microsoft.com/office/drawing/2014/main" id="{F423FE71-F3D3-4A22-8EC7-00FF3FDB980F}"/>
              </a:ext>
            </a:extLst>
          </p:cNvPr>
          <p:cNvGrpSpPr/>
          <p:nvPr/>
        </p:nvGrpSpPr>
        <p:grpSpPr>
          <a:xfrm>
            <a:off x="1127155" y="651589"/>
            <a:ext cx="7292424" cy="4151710"/>
            <a:chOff x="1127155" y="777229"/>
            <a:chExt cx="7292424" cy="4151710"/>
          </a:xfrm>
        </p:grpSpPr>
        <p:grpSp>
          <p:nvGrpSpPr>
            <p:cNvPr id="4" name="Group 3">
              <a:extLst>
                <a:ext uri="{FF2B5EF4-FFF2-40B4-BE49-F238E27FC236}">
                  <a16:creationId xmlns:a16="http://schemas.microsoft.com/office/drawing/2014/main" id="{2490FDDE-4F4E-43EE-A8B9-5FE39C9817E4}"/>
                </a:ext>
              </a:extLst>
            </p:cNvPr>
            <p:cNvGrpSpPr/>
            <p:nvPr/>
          </p:nvGrpSpPr>
          <p:grpSpPr>
            <a:xfrm>
              <a:off x="1127155" y="777229"/>
              <a:ext cx="2916753" cy="2841972"/>
              <a:chOff x="2376595" y="2824598"/>
              <a:chExt cx="3625920" cy="3608000"/>
            </a:xfrm>
          </p:grpSpPr>
          <p:pic>
            <p:nvPicPr>
              <p:cNvPr id="5" name="Picture 4">
                <a:extLst>
                  <a:ext uri="{FF2B5EF4-FFF2-40B4-BE49-F238E27FC236}">
                    <a16:creationId xmlns:a16="http://schemas.microsoft.com/office/drawing/2014/main" id="{15911E8E-0029-406E-85BC-62F35A39D62B}"/>
                  </a:ext>
                </a:extLst>
              </p:cNvPr>
              <p:cNvPicPr>
                <a:picLocks noChangeAspect="1"/>
              </p:cNvPicPr>
              <p:nvPr/>
            </p:nvPicPr>
            <p:blipFill>
              <a:blip r:embed="rId2"/>
              <a:stretch>
                <a:fillRect/>
              </a:stretch>
            </p:blipFill>
            <p:spPr>
              <a:xfrm>
                <a:off x="2376595" y="2824598"/>
                <a:ext cx="3625920" cy="3608000"/>
              </a:xfrm>
              <a:prstGeom prst="rect">
                <a:avLst/>
              </a:prstGeom>
              <a:ln>
                <a:solidFill>
                  <a:srgbClr val="2D2C2C"/>
                </a:solidFill>
              </a:ln>
            </p:spPr>
          </p:pic>
          <p:sp>
            <p:nvSpPr>
              <p:cNvPr id="6" name="Oval 5">
                <a:extLst>
                  <a:ext uri="{FF2B5EF4-FFF2-40B4-BE49-F238E27FC236}">
                    <a16:creationId xmlns:a16="http://schemas.microsoft.com/office/drawing/2014/main" id="{DF99BAFB-8504-48B4-BC82-85723FA70347}"/>
                  </a:ext>
                </a:extLst>
              </p:cNvPr>
              <p:cNvSpPr/>
              <p:nvPr/>
            </p:nvSpPr>
            <p:spPr>
              <a:xfrm>
                <a:off x="2456028" y="3380872"/>
                <a:ext cx="733125" cy="274711"/>
              </a:xfrm>
              <a:prstGeom prst="ellipse">
                <a:avLst/>
              </a:prstGeom>
              <a:noFill/>
              <a:ln>
                <a:solidFill>
                  <a:srgbClr val="2D2C2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 name="Group 6">
              <a:extLst>
                <a:ext uri="{FF2B5EF4-FFF2-40B4-BE49-F238E27FC236}">
                  <a16:creationId xmlns:a16="http://schemas.microsoft.com/office/drawing/2014/main" id="{74A8F50C-C47F-4C2E-8F0C-B92629CF84C3}"/>
                </a:ext>
              </a:extLst>
            </p:cNvPr>
            <p:cNvGrpSpPr/>
            <p:nvPr/>
          </p:nvGrpSpPr>
          <p:grpSpPr>
            <a:xfrm>
              <a:off x="5411867" y="777229"/>
              <a:ext cx="3007712" cy="2915281"/>
              <a:chOff x="8399493" y="2657188"/>
              <a:chExt cx="3576349" cy="3608000"/>
            </a:xfrm>
          </p:grpSpPr>
          <p:pic>
            <p:nvPicPr>
              <p:cNvPr id="8" name="Picture 7">
                <a:extLst>
                  <a:ext uri="{FF2B5EF4-FFF2-40B4-BE49-F238E27FC236}">
                    <a16:creationId xmlns:a16="http://schemas.microsoft.com/office/drawing/2014/main" id="{9B169DCB-2769-45BC-ACAE-54DE7C8C6DF0}"/>
                  </a:ext>
                </a:extLst>
              </p:cNvPr>
              <p:cNvPicPr>
                <a:picLocks noChangeAspect="1"/>
              </p:cNvPicPr>
              <p:nvPr/>
            </p:nvPicPr>
            <p:blipFill>
              <a:blip r:embed="rId3"/>
              <a:stretch>
                <a:fillRect/>
              </a:stretch>
            </p:blipFill>
            <p:spPr>
              <a:xfrm>
                <a:off x="8399493" y="2657188"/>
                <a:ext cx="3576349" cy="3608000"/>
              </a:xfrm>
              <a:prstGeom prst="rect">
                <a:avLst/>
              </a:prstGeom>
              <a:ln>
                <a:solidFill>
                  <a:srgbClr val="2D2C2C"/>
                </a:solidFill>
              </a:ln>
            </p:spPr>
          </p:pic>
          <p:sp>
            <p:nvSpPr>
              <p:cNvPr id="9" name="Oval 8">
                <a:extLst>
                  <a:ext uri="{FF2B5EF4-FFF2-40B4-BE49-F238E27FC236}">
                    <a16:creationId xmlns:a16="http://schemas.microsoft.com/office/drawing/2014/main" id="{E85F0F03-1385-43D4-9C1E-67B76F4C00F9}"/>
                  </a:ext>
                </a:extLst>
              </p:cNvPr>
              <p:cNvSpPr/>
              <p:nvPr/>
            </p:nvSpPr>
            <p:spPr>
              <a:xfrm>
                <a:off x="9082280" y="3058830"/>
                <a:ext cx="733125" cy="274711"/>
              </a:xfrm>
              <a:prstGeom prst="ellipse">
                <a:avLst/>
              </a:prstGeom>
              <a:noFill/>
              <a:ln>
                <a:solidFill>
                  <a:srgbClr val="2D2C2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TextBox 9">
              <a:extLst>
                <a:ext uri="{FF2B5EF4-FFF2-40B4-BE49-F238E27FC236}">
                  <a16:creationId xmlns:a16="http://schemas.microsoft.com/office/drawing/2014/main" id="{E5ECA214-59E3-42DB-8386-C1489B30CEFF}"/>
                </a:ext>
              </a:extLst>
            </p:cNvPr>
            <p:cNvSpPr txBox="1"/>
            <p:nvPr/>
          </p:nvSpPr>
          <p:spPr>
            <a:xfrm>
              <a:off x="1127155" y="3728610"/>
              <a:ext cx="2916753" cy="1200329"/>
            </a:xfrm>
            <a:prstGeom prst="rect">
              <a:avLst/>
            </a:prstGeom>
            <a:noFill/>
            <a:ln>
              <a:solidFill>
                <a:sysClr val="windowText" lastClr="000000"/>
              </a:solidFill>
            </a:ln>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prstClr val="black"/>
                  </a:solidFill>
                  <a:effectLst/>
                  <a:uLnTx/>
                  <a:uFillTx/>
                  <a:latin typeface="Calibri" panose="020F0502020204030204"/>
                </a:rPr>
                <a:t>Settings - filtering tab</a:t>
              </a:r>
              <a:r>
                <a:rPr kumimoji="0" lang="en-US" sz="1200" b="0" i="0" u="none" strike="noStrike" kern="0" cap="none" spc="0" normalizeH="0" baseline="0" noProof="0">
                  <a:ln>
                    <a:noFill/>
                  </a:ln>
                  <a:solidFill>
                    <a:prstClr val="black"/>
                  </a:solidFill>
                  <a:effectLst/>
                  <a:uLnTx/>
                  <a:uFillTx/>
                  <a:latin typeface="Calibri" panose="020F0502020204030204"/>
                </a:rPr>
                <a:t> </a:t>
              </a:r>
            </a:p>
            <a:p>
              <a:pPr marL="285750" marR="0" lvl="0" indent="-285750" defTabSz="4572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0" cap="none" spc="0" normalizeH="0" baseline="0" noProof="0">
                  <a:ln>
                    <a:noFill/>
                  </a:ln>
                  <a:solidFill>
                    <a:prstClr val="black"/>
                  </a:solidFill>
                  <a:effectLst/>
                  <a:uLnTx/>
                  <a:uFillTx/>
                  <a:latin typeface="Calibri" panose="020F0502020204030204"/>
                </a:rPr>
                <a:t>Filter using genetic distance and nearest neighbor algorithm (if COVID sequences available) </a:t>
              </a:r>
            </a:p>
            <a:p>
              <a:pPr marL="285750" marR="0" lvl="0" indent="-285750" defTabSz="4572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0" cap="none" spc="0" normalizeH="0" baseline="0" noProof="0">
                  <a:ln>
                    <a:noFill/>
                  </a:ln>
                  <a:solidFill>
                    <a:prstClr val="black"/>
                  </a:solidFill>
                  <a:effectLst/>
                  <a:uLnTx/>
                  <a:uFillTx/>
                  <a:latin typeface="Calibri" panose="020F0502020204030204"/>
                </a:rPr>
                <a:t>Set minimum cluster size</a:t>
              </a:r>
            </a:p>
            <a:p>
              <a:pPr marL="285750" marR="0" lvl="0" indent="-285750" defTabSz="4572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0" cap="none" spc="0" normalizeH="0" baseline="0" noProof="0">
                  <a:ln>
                    <a:noFill/>
                  </a:ln>
                  <a:solidFill>
                    <a:prstClr val="black"/>
                  </a:solidFill>
                  <a:effectLst/>
                  <a:uLnTx/>
                  <a:uFillTx/>
                  <a:latin typeface="Calibri" panose="020F0502020204030204"/>
                </a:rPr>
                <a:t>Show/hide stats</a:t>
              </a:r>
            </a:p>
          </p:txBody>
        </p:sp>
        <p:sp>
          <p:nvSpPr>
            <p:cNvPr id="11" name="TextBox 10">
              <a:extLst>
                <a:ext uri="{FF2B5EF4-FFF2-40B4-BE49-F238E27FC236}">
                  <a16:creationId xmlns:a16="http://schemas.microsoft.com/office/drawing/2014/main" id="{D41745D2-4E1D-40C4-95AD-3D868AE5BD57}"/>
                </a:ext>
              </a:extLst>
            </p:cNvPr>
            <p:cNvSpPr txBox="1"/>
            <p:nvPr/>
          </p:nvSpPr>
          <p:spPr>
            <a:xfrm>
              <a:off x="5411867" y="3755928"/>
              <a:ext cx="3007712" cy="1015663"/>
            </a:xfrm>
            <a:prstGeom prst="rect">
              <a:avLst/>
            </a:prstGeom>
            <a:noFill/>
            <a:ln>
              <a:solidFill>
                <a:sysClr val="windowText" lastClr="000000"/>
              </a:solidFill>
            </a:ln>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prstClr val="black"/>
                  </a:solidFill>
                  <a:effectLst/>
                  <a:uLnTx/>
                  <a:uFillTx/>
                  <a:latin typeface="Calibri" panose="020F0502020204030204"/>
                </a:rPr>
                <a:t>Settings - styling tab</a:t>
              </a:r>
              <a:r>
                <a:rPr kumimoji="0" lang="en-US" sz="1200" b="0" i="0" u="none" strike="noStrike" kern="0" cap="none" spc="0" normalizeH="0" baseline="0" noProof="0">
                  <a:ln>
                    <a:noFill/>
                  </a:ln>
                  <a:solidFill>
                    <a:prstClr val="black"/>
                  </a:solidFill>
                  <a:effectLst/>
                  <a:uLnTx/>
                  <a:uFillTx/>
                  <a:latin typeface="Calibri" panose="020F0502020204030204"/>
                </a:rPr>
                <a:t> </a:t>
              </a:r>
            </a:p>
            <a:p>
              <a:pPr marL="285750" marR="0" lvl="0" indent="-285750" defTabSz="4572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0" cap="none" spc="0" normalizeH="0" baseline="0" noProof="0">
                  <a:ln>
                    <a:noFill/>
                  </a:ln>
                  <a:solidFill>
                    <a:prstClr val="black"/>
                  </a:solidFill>
                  <a:effectLst/>
                  <a:uLnTx/>
                  <a:uFillTx/>
                  <a:latin typeface="Calibri" panose="020F0502020204030204"/>
                </a:rPr>
                <a:t>Map node and link color to demographic variables </a:t>
              </a:r>
            </a:p>
            <a:p>
              <a:pPr marL="285750" marR="0" lvl="0" indent="-285750" defTabSz="4572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0" cap="none" spc="0" normalizeH="0" baseline="0" noProof="0">
                  <a:ln>
                    <a:noFill/>
                  </a:ln>
                  <a:solidFill>
                    <a:prstClr val="black"/>
                  </a:solidFill>
                  <a:effectLst/>
                  <a:uLnTx/>
                  <a:uFillTx/>
                  <a:latin typeface="Calibri" panose="020F0502020204030204"/>
                </a:rPr>
                <a:t>Change background colors</a:t>
              </a:r>
            </a:p>
            <a:p>
              <a:pPr marL="285750" marR="0" lvl="0" indent="-285750" defTabSz="4572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0" cap="none" spc="0" normalizeH="0" baseline="0" noProof="0">
                  <a:ln>
                    <a:noFill/>
                  </a:ln>
                  <a:solidFill>
                    <a:prstClr val="black"/>
                  </a:solidFill>
                  <a:effectLst/>
                  <a:uLnTx/>
                  <a:uFillTx/>
                  <a:latin typeface="Calibri" panose="020F0502020204030204"/>
                </a:rPr>
                <a:t>Apply style parameters</a:t>
              </a:r>
            </a:p>
          </p:txBody>
        </p:sp>
      </p:grpSp>
    </p:spTree>
    <p:extLst>
      <p:ext uri="{BB962C8B-B14F-4D97-AF65-F5344CB8AC3E}">
        <p14:creationId xmlns:p14="http://schemas.microsoft.com/office/powerpoint/2010/main" val="4042391892"/>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59530F-6DD9-4FCE-90EC-9A0EAD607371}"/>
              </a:ext>
            </a:extLst>
          </p:cNvPr>
          <p:cNvSpPr>
            <a:spLocks noGrp="1"/>
          </p:cNvSpPr>
          <p:nvPr>
            <p:ph type="title"/>
          </p:nvPr>
        </p:nvSpPr>
        <p:spPr>
          <a:xfrm>
            <a:off x="457200" y="333795"/>
            <a:ext cx="8229600" cy="689591"/>
          </a:xfrm>
        </p:spPr>
        <p:txBody>
          <a:bodyPr/>
          <a:lstStyle/>
          <a:p>
            <a:r>
              <a:rPr lang="en-US"/>
              <a:t>Main menu: </a:t>
            </a:r>
            <a:r>
              <a:rPr lang="en-US">
                <a:solidFill>
                  <a:srgbClr val="2D2C2C"/>
                </a:solidFill>
              </a:rPr>
              <a:t>View</a:t>
            </a:r>
            <a:r>
              <a:rPr lang="en-US"/>
              <a:t> </a:t>
            </a:r>
            <a:br>
              <a:rPr lang="en-US"/>
            </a:br>
            <a:endParaRPr lang="en-US"/>
          </a:p>
        </p:txBody>
      </p:sp>
      <p:grpSp>
        <p:nvGrpSpPr>
          <p:cNvPr id="4" name="Group 3">
            <a:extLst>
              <a:ext uri="{FF2B5EF4-FFF2-40B4-BE49-F238E27FC236}">
                <a16:creationId xmlns:a16="http://schemas.microsoft.com/office/drawing/2014/main" id="{A7A6C610-6BA3-4061-B30F-311A191C9830}"/>
              </a:ext>
            </a:extLst>
          </p:cNvPr>
          <p:cNvGrpSpPr/>
          <p:nvPr/>
        </p:nvGrpSpPr>
        <p:grpSpPr>
          <a:xfrm>
            <a:off x="807446" y="543167"/>
            <a:ext cx="7529108" cy="4032065"/>
            <a:chOff x="248378" y="302112"/>
            <a:chExt cx="10367558" cy="6029325"/>
          </a:xfrm>
        </p:grpSpPr>
        <p:sp>
          <p:nvSpPr>
            <p:cNvPr id="5" name="TextBox 4">
              <a:extLst>
                <a:ext uri="{FF2B5EF4-FFF2-40B4-BE49-F238E27FC236}">
                  <a16:creationId xmlns:a16="http://schemas.microsoft.com/office/drawing/2014/main" id="{0C30EABB-4DEE-4F74-A048-6BFEE875A0C7}"/>
                </a:ext>
              </a:extLst>
            </p:cNvPr>
            <p:cNvSpPr txBox="1"/>
            <p:nvPr/>
          </p:nvSpPr>
          <p:spPr>
            <a:xfrm>
              <a:off x="1887869" y="3920775"/>
              <a:ext cx="4502032" cy="2393206"/>
            </a:xfrm>
            <a:prstGeom prst="rect">
              <a:avLst/>
            </a:prstGeom>
            <a:noFill/>
            <a:ln>
              <a:solidFill>
                <a:sysClr val="windowText" lastClr="000000"/>
              </a:solidFill>
            </a:ln>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prstClr val="black"/>
                  </a:solidFill>
                  <a:effectLst/>
                  <a:uLnTx/>
                  <a:uFillTx/>
                  <a:latin typeface="Calibri" panose="020F0502020204030204"/>
                </a:rPr>
                <a:t>Dropdown menu for choosing one of 18 views. Circled views are described in this tutorial.</a:t>
              </a:r>
            </a:p>
            <a:p>
              <a:pPr marL="0" marR="0" lvl="0" indent="0" defTabSz="4572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black"/>
                </a:solidFill>
                <a:effectLst/>
                <a:uLnTx/>
                <a:uFillTx/>
                <a:latin typeface="Calibri" panose="020F0502020204030204"/>
              </a:endParaRPr>
            </a:p>
            <a:p>
              <a:pPr marL="0" marR="0" lvl="0" indent="0" defTabSz="4572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prstClr val="black"/>
                  </a:solidFill>
                  <a:effectLst/>
                  <a:uLnTx/>
                  <a:uFillTx/>
                  <a:latin typeface="Calibri" panose="020F0502020204030204"/>
                </a:rPr>
                <a:t>Each view opens in a new tab. </a:t>
              </a:r>
            </a:p>
            <a:p>
              <a:pPr marL="0" marR="0" lvl="0" indent="0" defTabSz="4572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prstClr val="black"/>
                  </a:solidFill>
                  <a:effectLst/>
                  <a:uLnTx/>
                  <a:uFillTx/>
                  <a:latin typeface="Calibri" panose="020F0502020204030204"/>
                </a:rPr>
                <a:t>Views can also be tiled - described later in the section on tiling views.</a:t>
              </a:r>
            </a:p>
          </p:txBody>
        </p:sp>
        <p:grpSp>
          <p:nvGrpSpPr>
            <p:cNvPr id="6" name="Group 5">
              <a:extLst>
                <a:ext uri="{FF2B5EF4-FFF2-40B4-BE49-F238E27FC236}">
                  <a16:creationId xmlns:a16="http://schemas.microsoft.com/office/drawing/2014/main" id="{364B2EE6-7EDC-4461-8E81-E93185BF8437}"/>
                </a:ext>
              </a:extLst>
            </p:cNvPr>
            <p:cNvGrpSpPr/>
            <p:nvPr/>
          </p:nvGrpSpPr>
          <p:grpSpPr>
            <a:xfrm>
              <a:off x="8872861" y="302112"/>
              <a:ext cx="1743075" cy="6029325"/>
              <a:chOff x="722800" y="260911"/>
              <a:chExt cx="1743075" cy="6029325"/>
            </a:xfrm>
          </p:grpSpPr>
          <p:pic>
            <p:nvPicPr>
              <p:cNvPr id="14" name="Picture 13">
                <a:extLst>
                  <a:ext uri="{FF2B5EF4-FFF2-40B4-BE49-F238E27FC236}">
                    <a16:creationId xmlns:a16="http://schemas.microsoft.com/office/drawing/2014/main" id="{00433BD7-DE79-4905-A7B7-804638E41442}"/>
                  </a:ext>
                </a:extLst>
              </p:cNvPr>
              <p:cNvPicPr>
                <a:picLocks noChangeAspect="1"/>
              </p:cNvPicPr>
              <p:nvPr/>
            </p:nvPicPr>
            <p:blipFill>
              <a:blip r:embed="rId2"/>
              <a:stretch>
                <a:fillRect/>
              </a:stretch>
            </p:blipFill>
            <p:spPr>
              <a:xfrm>
                <a:off x="722800" y="260911"/>
                <a:ext cx="1743075" cy="6029325"/>
              </a:xfrm>
              <a:prstGeom prst="rect">
                <a:avLst/>
              </a:prstGeom>
              <a:ln>
                <a:solidFill>
                  <a:sysClr val="windowText" lastClr="000000"/>
                </a:solidFill>
              </a:ln>
            </p:spPr>
          </p:pic>
          <p:sp>
            <p:nvSpPr>
              <p:cNvPr id="15" name="Oval 14">
                <a:extLst>
                  <a:ext uri="{FF2B5EF4-FFF2-40B4-BE49-F238E27FC236}">
                    <a16:creationId xmlns:a16="http://schemas.microsoft.com/office/drawing/2014/main" id="{FC1988E8-E94D-479D-944B-DD12FDBE542F}"/>
                  </a:ext>
                </a:extLst>
              </p:cNvPr>
              <p:cNvSpPr/>
              <p:nvPr/>
            </p:nvSpPr>
            <p:spPr>
              <a:xfrm>
                <a:off x="862452" y="675861"/>
                <a:ext cx="1159009" cy="291548"/>
              </a:xfrm>
              <a:prstGeom prst="ellipse">
                <a:avLst/>
              </a:prstGeom>
              <a:noFill/>
              <a:ln w="12700" cap="flat" cmpd="sng" algn="ctr">
                <a:solidFill>
                  <a:srgbClr val="1D9A78">
                    <a:shade val="5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6" name="Oval 15">
                <a:extLst>
                  <a:ext uri="{FF2B5EF4-FFF2-40B4-BE49-F238E27FC236}">
                    <a16:creationId xmlns:a16="http://schemas.microsoft.com/office/drawing/2014/main" id="{414DEEE9-2AB9-473A-B977-E41F4C87B212}"/>
                  </a:ext>
                </a:extLst>
              </p:cNvPr>
              <p:cNvSpPr/>
              <p:nvPr/>
            </p:nvSpPr>
            <p:spPr>
              <a:xfrm>
                <a:off x="862450" y="1282148"/>
                <a:ext cx="1159009" cy="291548"/>
              </a:xfrm>
              <a:prstGeom prst="ellipse">
                <a:avLst/>
              </a:prstGeom>
              <a:noFill/>
              <a:ln w="12700" cap="flat" cmpd="sng" algn="ctr">
                <a:solidFill>
                  <a:srgbClr val="1D9A78">
                    <a:shade val="5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7" name="Oval 16">
                <a:extLst>
                  <a:ext uri="{FF2B5EF4-FFF2-40B4-BE49-F238E27FC236}">
                    <a16:creationId xmlns:a16="http://schemas.microsoft.com/office/drawing/2014/main" id="{860A1924-A732-43C4-A68C-A4EEE775D37E}"/>
                  </a:ext>
                </a:extLst>
              </p:cNvPr>
              <p:cNvSpPr/>
              <p:nvPr/>
            </p:nvSpPr>
            <p:spPr>
              <a:xfrm>
                <a:off x="754059" y="2835965"/>
                <a:ext cx="1328764" cy="291548"/>
              </a:xfrm>
              <a:prstGeom prst="ellipse">
                <a:avLst/>
              </a:prstGeom>
              <a:noFill/>
              <a:ln w="12700" cap="flat" cmpd="sng" algn="ctr">
                <a:solidFill>
                  <a:srgbClr val="1D9A78">
                    <a:shade val="5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8" name="Oval 17">
                <a:extLst>
                  <a:ext uri="{FF2B5EF4-FFF2-40B4-BE49-F238E27FC236}">
                    <a16:creationId xmlns:a16="http://schemas.microsoft.com/office/drawing/2014/main" id="{DFFDA403-AAA7-4E15-A9C0-7917394B4E55}"/>
                  </a:ext>
                </a:extLst>
              </p:cNvPr>
              <p:cNvSpPr/>
              <p:nvPr/>
            </p:nvSpPr>
            <p:spPr>
              <a:xfrm>
                <a:off x="722800" y="4631635"/>
                <a:ext cx="1159009" cy="291548"/>
              </a:xfrm>
              <a:prstGeom prst="ellipse">
                <a:avLst/>
              </a:prstGeom>
              <a:noFill/>
              <a:ln w="12700" cap="flat" cmpd="sng" algn="ctr">
                <a:solidFill>
                  <a:srgbClr val="1D9A78">
                    <a:shade val="5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9" name="Oval 18">
                <a:extLst>
                  <a:ext uri="{FF2B5EF4-FFF2-40B4-BE49-F238E27FC236}">
                    <a16:creationId xmlns:a16="http://schemas.microsoft.com/office/drawing/2014/main" id="{4CF2A9B9-4F94-4AA9-A6F4-C1DDFEE6792C}"/>
                  </a:ext>
                </a:extLst>
              </p:cNvPr>
              <p:cNvSpPr/>
              <p:nvPr/>
            </p:nvSpPr>
            <p:spPr>
              <a:xfrm>
                <a:off x="722800" y="3733800"/>
                <a:ext cx="1159009" cy="291548"/>
              </a:xfrm>
              <a:prstGeom prst="ellipse">
                <a:avLst/>
              </a:prstGeom>
              <a:noFill/>
              <a:ln w="12700" cap="flat" cmpd="sng" algn="ctr">
                <a:solidFill>
                  <a:srgbClr val="1D9A78">
                    <a:shade val="5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7" name="Group 6">
              <a:extLst>
                <a:ext uri="{FF2B5EF4-FFF2-40B4-BE49-F238E27FC236}">
                  <a16:creationId xmlns:a16="http://schemas.microsoft.com/office/drawing/2014/main" id="{D6F7BA42-6457-4A4F-AAA6-EC2705680ADA}"/>
                </a:ext>
              </a:extLst>
            </p:cNvPr>
            <p:cNvGrpSpPr/>
            <p:nvPr/>
          </p:nvGrpSpPr>
          <p:grpSpPr>
            <a:xfrm>
              <a:off x="248378" y="616831"/>
              <a:ext cx="8511126" cy="2729498"/>
              <a:chOff x="248378" y="616831"/>
              <a:chExt cx="8511126" cy="2729498"/>
            </a:xfrm>
          </p:grpSpPr>
          <p:grpSp>
            <p:nvGrpSpPr>
              <p:cNvPr id="9" name="Group 8">
                <a:extLst>
                  <a:ext uri="{FF2B5EF4-FFF2-40B4-BE49-F238E27FC236}">
                    <a16:creationId xmlns:a16="http://schemas.microsoft.com/office/drawing/2014/main" id="{C26F9DB4-83E3-4195-9E7D-1BEE977DD9BA}"/>
                  </a:ext>
                </a:extLst>
              </p:cNvPr>
              <p:cNvGrpSpPr/>
              <p:nvPr/>
            </p:nvGrpSpPr>
            <p:grpSpPr>
              <a:xfrm>
                <a:off x="248378" y="656616"/>
                <a:ext cx="6141523" cy="2689713"/>
                <a:chOff x="116697" y="656616"/>
                <a:chExt cx="6141523" cy="2689713"/>
              </a:xfrm>
            </p:grpSpPr>
            <p:pic>
              <p:nvPicPr>
                <p:cNvPr id="11" name="Picture 10">
                  <a:extLst>
                    <a:ext uri="{FF2B5EF4-FFF2-40B4-BE49-F238E27FC236}">
                      <a16:creationId xmlns:a16="http://schemas.microsoft.com/office/drawing/2014/main" id="{411D1C6D-54CD-4BE1-83CB-396E7DAD9751}"/>
                    </a:ext>
                  </a:extLst>
                </p:cNvPr>
                <p:cNvPicPr>
                  <a:picLocks noChangeAspect="1"/>
                </p:cNvPicPr>
                <p:nvPr/>
              </p:nvPicPr>
              <p:blipFill>
                <a:blip r:embed="rId3"/>
                <a:stretch>
                  <a:fillRect/>
                </a:stretch>
              </p:blipFill>
              <p:spPr>
                <a:xfrm>
                  <a:off x="116697" y="1004636"/>
                  <a:ext cx="6141523" cy="2341693"/>
                </a:xfrm>
                <a:prstGeom prst="rect">
                  <a:avLst/>
                </a:prstGeom>
                <a:ln>
                  <a:solidFill>
                    <a:sysClr val="windowText" lastClr="000000"/>
                  </a:solidFill>
                </a:ln>
              </p:spPr>
            </p:pic>
            <p:cxnSp>
              <p:nvCxnSpPr>
                <p:cNvPr id="12" name="Straight Connector 11">
                  <a:extLst>
                    <a:ext uri="{FF2B5EF4-FFF2-40B4-BE49-F238E27FC236}">
                      <a16:creationId xmlns:a16="http://schemas.microsoft.com/office/drawing/2014/main" id="{0FE0A1F0-1786-4D40-B205-A4F4440E3AD6}"/>
                    </a:ext>
                  </a:extLst>
                </p:cNvPr>
                <p:cNvCxnSpPr>
                  <a:cxnSpLocks/>
                </p:cNvCxnSpPr>
                <p:nvPr/>
              </p:nvCxnSpPr>
              <p:spPr>
                <a:xfrm flipV="1">
                  <a:off x="1587366" y="656616"/>
                  <a:ext cx="0" cy="318836"/>
                </a:xfrm>
                <a:prstGeom prst="line">
                  <a:avLst/>
                </a:prstGeom>
                <a:noFill/>
                <a:ln w="6350" cap="flat" cmpd="sng" algn="ctr">
                  <a:solidFill>
                    <a:sysClr val="windowText" lastClr="000000"/>
                  </a:solidFill>
                  <a:prstDash val="solid"/>
                  <a:miter lim="800000"/>
                </a:ln>
                <a:effectLst/>
              </p:spPr>
            </p:cxnSp>
            <p:sp>
              <p:nvSpPr>
                <p:cNvPr id="13" name="Oval 12">
                  <a:extLst>
                    <a:ext uri="{FF2B5EF4-FFF2-40B4-BE49-F238E27FC236}">
                      <a16:creationId xmlns:a16="http://schemas.microsoft.com/office/drawing/2014/main" id="{4B0A5371-C1AD-47B7-BEC4-D05AA465E1CA}"/>
                    </a:ext>
                  </a:extLst>
                </p:cNvPr>
                <p:cNvSpPr/>
                <p:nvPr/>
              </p:nvSpPr>
              <p:spPr>
                <a:xfrm>
                  <a:off x="1334703" y="1004636"/>
                  <a:ext cx="505326" cy="294775"/>
                </a:xfrm>
                <a:prstGeom prst="ellipse">
                  <a:avLst/>
                </a:prstGeom>
                <a:noFill/>
                <a:ln w="1270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cxnSp>
            <p:nvCxnSpPr>
              <p:cNvPr id="10" name="Straight Arrow Connector 9">
                <a:extLst>
                  <a:ext uri="{FF2B5EF4-FFF2-40B4-BE49-F238E27FC236}">
                    <a16:creationId xmlns:a16="http://schemas.microsoft.com/office/drawing/2014/main" id="{F2CE0D04-8EF6-45FB-95B8-4FCB5EB37C88}"/>
                  </a:ext>
                </a:extLst>
              </p:cNvPr>
              <p:cNvCxnSpPr>
                <a:cxnSpLocks/>
              </p:cNvCxnSpPr>
              <p:nvPr/>
            </p:nvCxnSpPr>
            <p:spPr>
              <a:xfrm flipV="1">
                <a:off x="1721033" y="616831"/>
                <a:ext cx="7038471" cy="39786"/>
              </a:xfrm>
              <a:prstGeom prst="straightConnector1">
                <a:avLst/>
              </a:prstGeom>
              <a:noFill/>
              <a:ln w="6350" cap="flat" cmpd="sng" algn="ctr">
                <a:solidFill>
                  <a:sysClr val="windowText" lastClr="000000"/>
                </a:solidFill>
                <a:prstDash val="solid"/>
                <a:miter lim="800000"/>
                <a:tailEnd type="triangle"/>
              </a:ln>
              <a:effectLst/>
            </p:spPr>
          </p:cxnSp>
        </p:grpSp>
        <p:sp>
          <p:nvSpPr>
            <p:cNvPr id="8" name="Rectangle 7">
              <a:extLst>
                <a:ext uri="{FF2B5EF4-FFF2-40B4-BE49-F238E27FC236}">
                  <a16:creationId xmlns:a16="http://schemas.microsoft.com/office/drawing/2014/main" id="{C9080AD0-A736-41BF-80FC-81366C13281D}"/>
                </a:ext>
              </a:extLst>
            </p:cNvPr>
            <p:cNvSpPr/>
            <p:nvPr/>
          </p:nvSpPr>
          <p:spPr>
            <a:xfrm>
              <a:off x="9721516" y="348916"/>
              <a:ext cx="659939" cy="291548"/>
            </a:xfrm>
            <a:prstGeom prst="rect">
              <a:avLst/>
            </a:prstGeom>
            <a:solidFill>
              <a:srgbClr val="F8F9FA"/>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3309223650"/>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5728E5-19A2-4190-B02E-58B4429D7384}"/>
              </a:ext>
            </a:extLst>
          </p:cNvPr>
          <p:cNvSpPr>
            <a:spLocks noGrp="1"/>
          </p:cNvSpPr>
          <p:nvPr>
            <p:ph type="title"/>
          </p:nvPr>
        </p:nvSpPr>
        <p:spPr>
          <a:xfrm>
            <a:off x="457200" y="294949"/>
            <a:ext cx="8229600" cy="689591"/>
          </a:xfrm>
        </p:spPr>
        <p:txBody>
          <a:bodyPr/>
          <a:lstStyle/>
          <a:p>
            <a:r>
              <a:rPr lang="en-US"/>
              <a:t>Main menu: </a:t>
            </a:r>
            <a:r>
              <a:rPr lang="en-US">
                <a:solidFill>
                  <a:srgbClr val="2D2C2C"/>
                </a:solidFill>
              </a:rPr>
              <a:t>Window</a:t>
            </a:r>
            <a:r>
              <a:rPr lang="en-US"/>
              <a:t> and </a:t>
            </a:r>
            <a:r>
              <a:rPr lang="en-US">
                <a:solidFill>
                  <a:srgbClr val="2D2C2C"/>
                </a:solidFill>
              </a:rPr>
              <a:t>Help</a:t>
            </a:r>
            <a:br>
              <a:rPr lang="en-US"/>
            </a:br>
            <a:endParaRPr lang="en-US"/>
          </a:p>
        </p:txBody>
      </p:sp>
      <p:grpSp>
        <p:nvGrpSpPr>
          <p:cNvPr id="18" name="Group 17">
            <a:extLst>
              <a:ext uri="{FF2B5EF4-FFF2-40B4-BE49-F238E27FC236}">
                <a16:creationId xmlns:a16="http://schemas.microsoft.com/office/drawing/2014/main" id="{E26AB459-E99F-4D17-BD38-74F7D7BECDEC}"/>
              </a:ext>
            </a:extLst>
          </p:cNvPr>
          <p:cNvGrpSpPr/>
          <p:nvPr/>
        </p:nvGrpSpPr>
        <p:grpSpPr>
          <a:xfrm>
            <a:off x="727113" y="550774"/>
            <a:ext cx="8097398" cy="4398021"/>
            <a:chOff x="959950" y="434642"/>
            <a:chExt cx="8985395" cy="5112296"/>
          </a:xfrm>
        </p:grpSpPr>
        <p:pic>
          <p:nvPicPr>
            <p:cNvPr id="19" name="Picture 18">
              <a:extLst>
                <a:ext uri="{FF2B5EF4-FFF2-40B4-BE49-F238E27FC236}">
                  <a16:creationId xmlns:a16="http://schemas.microsoft.com/office/drawing/2014/main" id="{5C0D47EB-0829-4799-90FD-934C0DCF8CB2}"/>
                </a:ext>
              </a:extLst>
            </p:cNvPr>
            <p:cNvPicPr>
              <a:picLocks noChangeAspect="1"/>
            </p:cNvPicPr>
            <p:nvPr/>
          </p:nvPicPr>
          <p:blipFill>
            <a:blip r:embed="rId2"/>
            <a:stretch>
              <a:fillRect/>
            </a:stretch>
          </p:blipFill>
          <p:spPr>
            <a:xfrm>
              <a:off x="3226171" y="4003888"/>
              <a:ext cx="1581150" cy="1543050"/>
            </a:xfrm>
            <a:prstGeom prst="rect">
              <a:avLst/>
            </a:prstGeom>
            <a:ln>
              <a:solidFill>
                <a:sysClr val="windowText" lastClr="000000"/>
              </a:solidFill>
            </a:ln>
          </p:spPr>
        </p:pic>
        <p:sp>
          <p:nvSpPr>
            <p:cNvPr id="20" name="TextBox 19">
              <a:extLst>
                <a:ext uri="{FF2B5EF4-FFF2-40B4-BE49-F238E27FC236}">
                  <a16:creationId xmlns:a16="http://schemas.microsoft.com/office/drawing/2014/main" id="{D6CA7905-76B2-42E9-BBF2-AC33D45CB947}"/>
                </a:ext>
              </a:extLst>
            </p:cNvPr>
            <p:cNvSpPr txBox="1"/>
            <p:nvPr/>
          </p:nvSpPr>
          <p:spPr>
            <a:xfrm>
              <a:off x="5015147" y="4095664"/>
              <a:ext cx="2815269" cy="1359496"/>
            </a:xfrm>
            <a:prstGeom prst="rect">
              <a:avLst/>
            </a:prstGeom>
            <a:noFill/>
            <a:ln>
              <a:solidFill>
                <a:sysClr val="windowText" lastClr="000000"/>
              </a:solidFill>
            </a:ln>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prstClr val="black"/>
                  </a:solidFill>
                  <a:effectLst/>
                  <a:uLnTx/>
                  <a:uFillTx/>
                  <a:latin typeface="Calibri" panose="020F0502020204030204"/>
                </a:rPr>
                <a:t>Help takes you to the complete manual hosted on our GitHub site. Report a bug on the GitHub site or request feature enhancements</a:t>
              </a:r>
            </a:p>
          </p:txBody>
        </p:sp>
        <p:grpSp>
          <p:nvGrpSpPr>
            <p:cNvPr id="21" name="Group 20">
              <a:extLst>
                <a:ext uri="{FF2B5EF4-FFF2-40B4-BE49-F238E27FC236}">
                  <a16:creationId xmlns:a16="http://schemas.microsoft.com/office/drawing/2014/main" id="{E0BD3456-3765-4CD9-A7A5-66B3545F8EF0}"/>
                </a:ext>
              </a:extLst>
            </p:cNvPr>
            <p:cNvGrpSpPr/>
            <p:nvPr/>
          </p:nvGrpSpPr>
          <p:grpSpPr>
            <a:xfrm>
              <a:off x="959950" y="788965"/>
              <a:ext cx="7148638" cy="2689712"/>
              <a:chOff x="248378" y="656617"/>
              <a:chExt cx="7148638" cy="2689712"/>
            </a:xfrm>
          </p:grpSpPr>
          <p:grpSp>
            <p:nvGrpSpPr>
              <p:cNvPr id="27" name="Group 26">
                <a:extLst>
                  <a:ext uri="{FF2B5EF4-FFF2-40B4-BE49-F238E27FC236}">
                    <a16:creationId xmlns:a16="http://schemas.microsoft.com/office/drawing/2014/main" id="{996B28E7-45C2-4A25-9667-674AA8D03E3D}"/>
                  </a:ext>
                </a:extLst>
              </p:cNvPr>
              <p:cNvGrpSpPr/>
              <p:nvPr/>
            </p:nvGrpSpPr>
            <p:grpSpPr>
              <a:xfrm>
                <a:off x="248378" y="656617"/>
                <a:ext cx="6141523" cy="2689712"/>
                <a:chOff x="116697" y="656617"/>
                <a:chExt cx="6141523" cy="2689712"/>
              </a:xfrm>
            </p:grpSpPr>
            <p:pic>
              <p:nvPicPr>
                <p:cNvPr id="29" name="Picture 28">
                  <a:extLst>
                    <a:ext uri="{FF2B5EF4-FFF2-40B4-BE49-F238E27FC236}">
                      <a16:creationId xmlns:a16="http://schemas.microsoft.com/office/drawing/2014/main" id="{AB99605F-C05E-4FF0-8594-870AE810F5FA}"/>
                    </a:ext>
                  </a:extLst>
                </p:cNvPr>
                <p:cNvPicPr>
                  <a:picLocks noChangeAspect="1"/>
                </p:cNvPicPr>
                <p:nvPr/>
              </p:nvPicPr>
              <p:blipFill>
                <a:blip r:embed="rId3"/>
                <a:stretch>
                  <a:fillRect/>
                </a:stretch>
              </p:blipFill>
              <p:spPr>
                <a:xfrm>
                  <a:off x="116697" y="1004636"/>
                  <a:ext cx="6141523" cy="2341693"/>
                </a:xfrm>
                <a:prstGeom prst="rect">
                  <a:avLst/>
                </a:prstGeom>
                <a:ln>
                  <a:solidFill>
                    <a:sysClr val="windowText" lastClr="000000"/>
                  </a:solidFill>
                </a:ln>
              </p:spPr>
            </p:pic>
            <p:sp>
              <p:nvSpPr>
                <p:cNvPr id="30" name="Oval 29">
                  <a:extLst>
                    <a:ext uri="{FF2B5EF4-FFF2-40B4-BE49-F238E27FC236}">
                      <a16:creationId xmlns:a16="http://schemas.microsoft.com/office/drawing/2014/main" id="{C204CC29-179E-4FAB-85B9-989D6B2305DD}"/>
                    </a:ext>
                  </a:extLst>
                </p:cNvPr>
                <p:cNvSpPr/>
                <p:nvPr/>
              </p:nvSpPr>
              <p:spPr>
                <a:xfrm>
                  <a:off x="1909401" y="1004637"/>
                  <a:ext cx="581801" cy="279052"/>
                </a:xfrm>
                <a:prstGeom prst="ellipse">
                  <a:avLst/>
                </a:prstGeom>
                <a:noFill/>
                <a:ln w="1270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31" name="Straight Connector 30">
                  <a:extLst>
                    <a:ext uri="{FF2B5EF4-FFF2-40B4-BE49-F238E27FC236}">
                      <a16:creationId xmlns:a16="http://schemas.microsoft.com/office/drawing/2014/main" id="{2F6CC002-A17C-47C9-A779-8DF11E56D8E6}"/>
                    </a:ext>
                  </a:extLst>
                </p:cNvPr>
                <p:cNvCxnSpPr>
                  <a:cxnSpLocks/>
                </p:cNvCxnSpPr>
                <p:nvPr/>
              </p:nvCxnSpPr>
              <p:spPr>
                <a:xfrm flipV="1">
                  <a:off x="2200302" y="656617"/>
                  <a:ext cx="0" cy="318836"/>
                </a:xfrm>
                <a:prstGeom prst="line">
                  <a:avLst/>
                </a:prstGeom>
                <a:noFill/>
                <a:ln w="6350" cap="flat" cmpd="sng" algn="ctr">
                  <a:solidFill>
                    <a:sysClr val="windowText" lastClr="000000"/>
                  </a:solidFill>
                  <a:prstDash val="solid"/>
                  <a:miter lim="800000"/>
                </a:ln>
                <a:effectLst/>
              </p:spPr>
            </p:cxnSp>
          </p:grpSp>
          <p:cxnSp>
            <p:nvCxnSpPr>
              <p:cNvPr id="28" name="Straight Arrow Connector 27">
                <a:extLst>
                  <a:ext uri="{FF2B5EF4-FFF2-40B4-BE49-F238E27FC236}">
                    <a16:creationId xmlns:a16="http://schemas.microsoft.com/office/drawing/2014/main" id="{DBE3A84E-B200-47D2-A6C7-DB9486C8EB0C}"/>
                  </a:ext>
                </a:extLst>
              </p:cNvPr>
              <p:cNvCxnSpPr>
                <a:cxnSpLocks/>
              </p:cNvCxnSpPr>
              <p:nvPr/>
            </p:nvCxnSpPr>
            <p:spPr>
              <a:xfrm>
                <a:off x="2331982" y="656617"/>
                <a:ext cx="5065034" cy="9934"/>
              </a:xfrm>
              <a:prstGeom prst="straightConnector1">
                <a:avLst/>
              </a:prstGeom>
              <a:noFill/>
              <a:ln w="6350" cap="flat" cmpd="sng" algn="ctr">
                <a:solidFill>
                  <a:sysClr val="windowText" lastClr="000000"/>
                </a:solidFill>
                <a:prstDash val="solid"/>
                <a:miter lim="800000"/>
                <a:tailEnd type="triangle"/>
              </a:ln>
              <a:effectLst/>
            </p:spPr>
          </p:cxnSp>
        </p:grpSp>
        <p:grpSp>
          <p:nvGrpSpPr>
            <p:cNvPr id="22" name="Group 21">
              <a:extLst>
                <a:ext uri="{FF2B5EF4-FFF2-40B4-BE49-F238E27FC236}">
                  <a16:creationId xmlns:a16="http://schemas.microsoft.com/office/drawing/2014/main" id="{E32F34AD-8DEB-4AC4-92F5-B87683117481}"/>
                </a:ext>
              </a:extLst>
            </p:cNvPr>
            <p:cNvGrpSpPr/>
            <p:nvPr/>
          </p:nvGrpSpPr>
          <p:grpSpPr>
            <a:xfrm>
              <a:off x="8211795" y="434642"/>
              <a:ext cx="1733550" cy="1085850"/>
              <a:chOff x="9370453" y="532679"/>
              <a:chExt cx="1733550" cy="1085850"/>
            </a:xfrm>
          </p:grpSpPr>
          <p:pic>
            <p:nvPicPr>
              <p:cNvPr id="25" name="Picture 24">
                <a:extLst>
                  <a:ext uri="{FF2B5EF4-FFF2-40B4-BE49-F238E27FC236}">
                    <a16:creationId xmlns:a16="http://schemas.microsoft.com/office/drawing/2014/main" id="{1949150A-B355-4B5E-848B-8F3B2D990668}"/>
                  </a:ext>
                </a:extLst>
              </p:cNvPr>
              <p:cNvPicPr>
                <a:picLocks noChangeAspect="1"/>
              </p:cNvPicPr>
              <p:nvPr/>
            </p:nvPicPr>
            <p:blipFill>
              <a:blip r:embed="rId4"/>
              <a:stretch>
                <a:fillRect/>
              </a:stretch>
            </p:blipFill>
            <p:spPr>
              <a:xfrm>
                <a:off x="9370453" y="532679"/>
                <a:ext cx="1733550" cy="1085850"/>
              </a:xfrm>
              <a:prstGeom prst="rect">
                <a:avLst/>
              </a:prstGeom>
              <a:ln>
                <a:solidFill>
                  <a:sysClr val="windowText" lastClr="000000"/>
                </a:solidFill>
              </a:ln>
            </p:spPr>
          </p:pic>
          <p:sp>
            <p:nvSpPr>
              <p:cNvPr id="26" name="Rectangle 25">
                <a:extLst>
                  <a:ext uri="{FF2B5EF4-FFF2-40B4-BE49-F238E27FC236}">
                    <a16:creationId xmlns:a16="http://schemas.microsoft.com/office/drawing/2014/main" id="{CF4495E1-15A6-41AA-A067-FF4682D65388}"/>
                  </a:ext>
                </a:extLst>
              </p:cNvPr>
              <p:cNvSpPr/>
              <p:nvPr/>
            </p:nvSpPr>
            <p:spPr>
              <a:xfrm>
                <a:off x="10395284" y="611766"/>
                <a:ext cx="333216" cy="148069"/>
              </a:xfrm>
              <a:prstGeom prst="rect">
                <a:avLst/>
              </a:prstGeom>
              <a:solidFill>
                <a:srgbClr val="F8F9FA"/>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23" name="Oval 22">
              <a:extLst>
                <a:ext uri="{FF2B5EF4-FFF2-40B4-BE49-F238E27FC236}">
                  <a16:creationId xmlns:a16="http://schemas.microsoft.com/office/drawing/2014/main" id="{DCE91BFF-3058-4B31-8EAF-AF13F0102916}"/>
                </a:ext>
              </a:extLst>
            </p:cNvPr>
            <p:cNvSpPr/>
            <p:nvPr/>
          </p:nvSpPr>
          <p:spPr>
            <a:xfrm>
              <a:off x="3468509" y="1166787"/>
              <a:ext cx="469233" cy="249250"/>
            </a:xfrm>
            <a:prstGeom prst="ellipse">
              <a:avLst/>
            </a:prstGeom>
            <a:noFill/>
            <a:ln w="1270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24" name="Straight Arrow Connector 23">
              <a:extLst>
                <a:ext uri="{FF2B5EF4-FFF2-40B4-BE49-F238E27FC236}">
                  <a16:creationId xmlns:a16="http://schemas.microsoft.com/office/drawing/2014/main" id="{0DDD620D-5FF3-4D4B-9419-ED7310ED212C}"/>
                </a:ext>
              </a:extLst>
            </p:cNvPr>
            <p:cNvCxnSpPr/>
            <p:nvPr/>
          </p:nvCxnSpPr>
          <p:spPr>
            <a:xfrm>
              <a:off x="3703126" y="1520492"/>
              <a:ext cx="0" cy="2389772"/>
            </a:xfrm>
            <a:prstGeom prst="straightConnector1">
              <a:avLst/>
            </a:prstGeom>
            <a:noFill/>
            <a:ln w="6350" cap="flat" cmpd="sng" algn="ctr">
              <a:solidFill>
                <a:sysClr val="windowText" lastClr="000000"/>
              </a:solidFill>
              <a:prstDash val="solid"/>
              <a:miter lim="800000"/>
              <a:tailEnd type="triangle"/>
            </a:ln>
            <a:effectLst/>
          </p:spPr>
        </p:cxnSp>
      </p:grpSp>
    </p:spTree>
    <p:extLst>
      <p:ext uri="{BB962C8B-B14F-4D97-AF65-F5344CB8AC3E}">
        <p14:creationId xmlns:p14="http://schemas.microsoft.com/office/powerpoint/2010/main" val="3961230978"/>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E06834-DB0F-46F5-A64C-B8CB0029992D}"/>
              </a:ext>
            </a:extLst>
          </p:cNvPr>
          <p:cNvSpPr>
            <a:spLocks noGrp="1"/>
          </p:cNvSpPr>
          <p:nvPr>
            <p:ph type="title"/>
          </p:nvPr>
        </p:nvSpPr>
        <p:spPr>
          <a:xfrm>
            <a:off x="457200" y="369369"/>
            <a:ext cx="8229600" cy="689591"/>
          </a:xfrm>
        </p:spPr>
        <p:txBody>
          <a:bodyPr/>
          <a:lstStyle/>
          <a:p>
            <a:r>
              <a:rPr lang="en-US"/>
              <a:t>Navigation elements</a:t>
            </a:r>
            <a:br>
              <a:rPr lang="en-US"/>
            </a:br>
            <a:endParaRPr lang="en-US"/>
          </a:p>
        </p:txBody>
      </p:sp>
      <p:grpSp>
        <p:nvGrpSpPr>
          <p:cNvPr id="3" name="Group 2">
            <a:extLst>
              <a:ext uri="{FF2B5EF4-FFF2-40B4-BE49-F238E27FC236}">
                <a16:creationId xmlns:a16="http://schemas.microsoft.com/office/drawing/2014/main" id="{8BCC0ECD-B370-4A04-ACD9-2EE94590CC5F}"/>
              </a:ext>
            </a:extLst>
          </p:cNvPr>
          <p:cNvGrpSpPr/>
          <p:nvPr/>
        </p:nvGrpSpPr>
        <p:grpSpPr>
          <a:xfrm>
            <a:off x="744405" y="706965"/>
            <a:ext cx="7810402" cy="3729570"/>
            <a:chOff x="1135294" y="910496"/>
            <a:chExt cx="7810402" cy="3729570"/>
          </a:xfrm>
        </p:grpSpPr>
        <p:sp>
          <p:nvSpPr>
            <p:cNvPr id="4" name="TextBox 3">
              <a:extLst>
                <a:ext uri="{FF2B5EF4-FFF2-40B4-BE49-F238E27FC236}">
                  <a16:creationId xmlns:a16="http://schemas.microsoft.com/office/drawing/2014/main" id="{F3EF5A57-4263-4F89-AE3E-F81E08E615A2}"/>
                </a:ext>
              </a:extLst>
            </p:cNvPr>
            <p:cNvSpPr txBox="1"/>
            <p:nvPr/>
          </p:nvSpPr>
          <p:spPr>
            <a:xfrm>
              <a:off x="1135294" y="910496"/>
              <a:ext cx="7810402" cy="646331"/>
            </a:xfrm>
            <a:prstGeom prst="rect">
              <a:avLst/>
            </a:prstGeom>
            <a:noFill/>
            <a:ln>
              <a:solidFill>
                <a:srgbClr val="2D2C2C"/>
              </a:solidFill>
            </a:ln>
          </p:spPr>
          <p:txBody>
            <a:bodyPr wrap="square" rtlCol="0">
              <a:spAutoFit/>
            </a:bodyPr>
            <a:lstStyle/>
            <a:p>
              <a:pPr defTabSz="457200" eaLnBrk="1" fontAlgn="auto" hangingPunct="1">
                <a:spcBef>
                  <a:spcPts val="0"/>
                </a:spcBef>
                <a:spcAft>
                  <a:spcPts val="0"/>
                </a:spcAft>
              </a:pPr>
              <a:r>
                <a:rPr lang="en-US">
                  <a:solidFill>
                    <a:prstClr val="black"/>
                  </a:solidFill>
                  <a:latin typeface="Calibri" panose="020F0502020204030204"/>
                </a:rPr>
                <a:t>On the upper-left corner of the 2D network window, as well as with other visuals, you will see the navigation elements described below.</a:t>
              </a:r>
            </a:p>
          </p:txBody>
        </p:sp>
        <p:grpSp>
          <p:nvGrpSpPr>
            <p:cNvPr id="5" name="Group 4">
              <a:extLst>
                <a:ext uri="{FF2B5EF4-FFF2-40B4-BE49-F238E27FC236}">
                  <a16:creationId xmlns:a16="http://schemas.microsoft.com/office/drawing/2014/main" id="{4D76B6EC-059F-40DE-B7D2-7C3CA946E29E}"/>
                </a:ext>
              </a:extLst>
            </p:cNvPr>
            <p:cNvGrpSpPr/>
            <p:nvPr/>
          </p:nvGrpSpPr>
          <p:grpSpPr>
            <a:xfrm>
              <a:off x="1135294" y="1751682"/>
              <a:ext cx="7810402" cy="2888384"/>
              <a:chOff x="864323" y="2745269"/>
              <a:chExt cx="9747738" cy="3544179"/>
            </a:xfrm>
          </p:grpSpPr>
          <p:pic>
            <p:nvPicPr>
              <p:cNvPr id="6" name="Picture 5">
                <a:extLst>
                  <a:ext uri="{FF2B5EF4-FFF2-40B4-BE49-F238E27FC236}">
                    <a16:creationId xmlns:a16="http://schemas.microsoft.com/office/drawing/2014/main" id="{43E87DD1-C33A-463D-B4A1-090737329460}"/>
                  </a:ext>
                </a:extLst>
              </p:cNvPr>
              <p:cNvPicPr/>
              <p:nvPr/>
            </p:nvPicPr>
            <p:blipFill>
              <a:blip r:embed="rId2"/>
              <a:stretch>
                <a:fillRect/>
              </a:stretch>
            </p:blipFill>
            <p:spPr>
              <a:xfrm>
                <a:off x="864323" y="2745269"/>
                <a:ext cx="9747738" cy="3544179"/>
              </a:xfrm>
              <a:prstGeom prst="rect">
                <a:avLst/>
              </a:prstGeom>
              <a:ln>
                <a:solidFill>
                  <a:sysClr val="windowText" lastClr="000000"/>
                </a:solidFill>
              </a:ln>
            </p:spPr>
          </p:pic>
          <p:sp>
            <p:nvSpPr>
              <p:cNvPr id="7" name="Rectangle 6">
                <a:extLst>
                  <a:ext uri="{FF2B5EF4-FFF2-40B4-BE49-F238E27FC236}">
                    <a16:creationId xmlns:a16="http://schemas.microsoft.com/office/drawing/2014/main" id="{7339BAE7-2CE0-43BB-88C0-EFE023CDFADC}"/>
                  </a:ext>
                </a:extLst>
              </p:cNvPr>
              <p:cNvSpPr/>
              <p:nvPr/>
            </p:nvSpPr>
            <p:spPr>
              <a:xfrm>
                <a:off x="9914947" y="3033857"/>
                <a:ext cx="72592" cy="364403"/>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082B5B2E-FF8D-4A81-A41F-2B872025451B}"/>
                  </a:ext>
                </a:extLst>
              </p:cNvPr>
              <p:cNvSpPr/>
              <p:nvPr/>
            </p:nvSpPr>
            <p:spPr>
              <a:xfrm>
                <a:off x="8671935" y="3910156"/>
                <a:ext cx="72592" cy="364403"/>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spTree>
    <p:extLst>
      <p:ext uri="{BB962C8B-B14F-4D97-AF65-F5344CB8AC3E}">
        <p14:creationId xmlns:p14="http://schemas.microsoft.com/office/powerpoint/2010/main" val="3084887717"/>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4CBCD0-FAA4-46E2-A907-8D4DA7CB1719}"/>
              </a:ext>
            </a:extLst>
          </p:cNvPr>
          <p:cNvSpPr>
            <a:spLocks noGrp="1"/>
          </p:cNvSpPr>
          <p:nvPr>
            <p:ph type="title"/>
          </p:nvPr>
        </p:nvSpPr>
        <p:spPr>
          <a:xfrm>
            <a:off x="571826" y="608716"/>
            <a:ext cx="8229600" cy="689591"/>
          </a:xfrm>
        </p:spPr>
        <p:txBody>
          <a:bodyPr/>
          <a:lstStyle/>
          <a:p>
            <a:r>
              <a:rPr lang="en-US"/>
              <a:t>2D Network</a:t>
            </a:r>
            <a:r>
              <a:rPr lang="en-US">
                <a:solidFill>
                  <a:srgbClr val="2D2C2C"/>
                </a:solidFill>
              </a:rPr>
              <a:t> </a:t>
            </a:r>
            <a:r>
              <a:rPr lang="en-US"/>
              <a:t>view</a:t>
            </a:r>
            <a:br>
              <a:rPr lang="en-US" sz="2400"/>
            </a:br>
            <a:r>
              <a:rPr lang="en-US" sz="1800" b="0"/>
              <a:t>Tutorial: </a:t>
            </a:r>
            <a:r>
              <a:rPr lang="en-US" sz="1800" b="0" u="sng">
                <a:hlinkClick r:id="rId2"/>
              </a:rPr>
              <a:t>https://youtu.be/T5IHSveMBPY</a:t>
            </a:r>
            <a:br>
              <a:rPr lang="en-US" sz="1800"/>
            </a:br>
            <a:endParaRPr lang="en-US" sz="1800"/>
          </a:p>
        </p:txBody>
      </p:sp>
      <p:sp>
        <p:nvSpPr>
          <p:cNvPr id="4" name="TextBox 3">
            <a:extLst>
              <a:ext uri="{FF2B5EF4-FFF2-40B4-BE49-F238E27FC236}">
                <a16:creationId xmlns:a16="http://schemas.microsoft.com/office/drawing/2014/main" id="{40033E97-D419-4053-9291-B9411910BFCC}"/>
              </a:ext>
            </a:extLst>
          </p:cNvPr>
          <p:cNvSpPr txBox="1"/>
          <p:nvPr/>
        </p:nvSpPr>
        <p:spPr>
          <a:xfrm>
            <a:off x="1510950" y="4491694"/>
            <a:ext cx="6351352" cy="523220"/>
          </a:xfrm>
          <a:prstGeom prst="rect">
            <a:avLst/>
          </a:prstGeom>
          <a:noFill/>
          <a:ln>
            <a:solidFill>
              <a:sysClr val="windowText" lastClr="000000"/>
            </a:solidFill>
          </a:ln>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prstClr val="black"/>
                </a:solidFill>
                <a:effectLst/>
                <a:uLnTx/>
                <a:uFillTx/>
                <a:latin typeface="Calibri" panose="020F0502020204030204"/>
              </a:rPr>
              <a:t>Opening view is the 2D network. Next slides describe how to change settings using the gear button</a:t>
            </a:r>
          </a:p>
        </p:txBody>
      </p:sp>
      <p:grpSp>
        <p:nvGrpSpPr>
          <p:cNvPr id="3" name="Group 2">
            <a:extLst>
              <a:ext uri="{FF2B5EF4-FFF2-40B4-BE49-F238E27FC236}">
                <a16:creationId xmlns:a16="http://schemas.microsoft.com/office/drawing/2014/main" id="{162B324F-AC56-4CA7-8314-3A4240B4EE6C}"/>
              </a:ext>
            </a:extLst>
          </p:cNvPr>
          <p:cNvGrpSpPr/>
          <p:nvPr/>
        </p:nvGrpSpPr>
        <p:grpSpPr>
          <a:xfrm>
            <a:off x="67235" y="1083176"/>
            <a:ext cx="8939195" cy="3311036"/>
            <a:chOff x="67235" y="1083176"/>
            <a:chExt cx="8939195" cy="3311036"/>
          </a:xfrm>
        </p:grpSpPr>
        <p:pic>
          <p:nvPicPr>
            <p:cNvPr id="6" name="Picture 5">
              <a:extLst>
                <a:ext uri="{FF2B5EF4-FFF2-40B4-BE49-F238E27FC236}">
                  <a16:creationId xmlns:a16="http://schemas.microsoft.com/office/drawing/2014/main" id="{DB14C4E0-684C-47FD-87FA-EF174C017050}"/>
                </a:ext>
              </a:extLst>
            </p:cNvPr>
            <p:cNvPicPr>
              <a:picLocks noChangeAspect="1"/>
            </p:cNvPicPr>
            <p:nvPr/>
          </p:nvPicPr>
          <p:blipFill>
            <a:blip r:embed="rId3"/>
            <a:stretch>
              <a:fillRect/>
            </a:stretch>
          </p:blipFill>
          <p:spPr>
            <a:xfrm>
              <a:off x="1024570" y="1083176"/>
              <a:ext cx="6918587" cy="3311036"/>
            </a:xfrm>
            <a:prstGeom prst="rect">
              <a:avLst/>
            </a:prstGeom>
            <a:ln>
              <a:solidFill>
                <a:sysClr val="windowText" lastClr="000000"/>
              </a:solidFill>
            </a:ln>
          </p:spPr>
        </p:pic>
        <p:sp>
          <p:nvSpPr>
            <p:cNvPr id="8" name="Oval 7">
              <a:extLst>
                <a:ext uri="{FF2B5EF4-FFF2-40B4-BE49-F238E27FC236}">
                  <a16:creationId xmlns:a16="http://schemas.microsoft.com/office/drawing/2014/main" id="{6A48EEAC-15BF-4D9B-BD65-68B55931313B}"/>
                </a:ext>
              </a:extLst>
            </p:cNvPr>
            <p:cNvSpPr/>
            <p:nvPr/>
          </p:nvSpPr>
          <p:spPr>
            <a:xfrm>
              <a:off x="1654731" y="1437669"/>
              <a:ext cx="222553" cy="209716"/>
            </a:xfrm>
            <a:prstGeom prst="ellipse">
              <a:avLst/>
            </a:prstGeom>
            <a:noFill/>
            <a:ln w="19050" cap="flat" cmpd="sng" algn="ctr">
              <a:solidFill>
                <a:srgbClr val="1D9A78">
                  <a:shade val="5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9" name="Straight Arrow Connector 8">
              <a:extLst>
                <a:ext uri="{FF2B5EF4-FFF2-40B4-BE49-F238E27FC236}">
                  <a16:creationId xmlns:a16="http://schemas.microsoft.com/office/drawing/2014/main" id="{5E8AE344-E853-483C-BF40-6271654B1A7F}"/>
                </a:ext>
              </a:extLst>
            </p:cNvPr>
            <p:cNvCxnSpPr>
              <a:cxnSpLocks/>
              <a:stCxn id="10" idx="3"/>
            </p:cNvCxnSpPr>
            <p:nvPr/>
          </p:nvCxnSpPr>
          <p:spPr>
            <a:xfrm flipV="1">
              <a:off x="810954" y="1534141"/>
              <a:ext cx="227064" cy="1564"/>
            </a:xfrm>
            <a:prstGeom prst="straightConnector1">
              <a:avLst/>
            </a:prstGeom>
            <a:noFill/>
            <a:ln w="6350" cap="flat" cmpd="sng" algn="ctr">
              <a:solidFill>
                <a:sysClr val="windowText" lastClr="000000"/>
              </a:solidFill>
              <a:prstDash val="solid"/>
              <a:miter lim="800000"/>
              <a:tailEnd type="triangle"/>
            </a:ln>
            <a:effectLst/>
          </p:spPr>
        </p:cxnSp>
        <p:sp>
          <p:nvSpPr>
            <p:cNvPr id="10" name="TextBox 9">
              <a:extLst>
                <a:ext uri="{FF2B5EF4-FFF2-40B4-BE49-F238E27FC236}">
                  <a16:creationId xmlns:a16="http://schemas.microsoft.com/office/drawing/2014/main" id="{70146B34-5E2C-42B9-9BFA-83E3FE111B3E}"/>
                </a:ext>
              </a:extLst>
            </p:cNvPr>
            <p:cNvSpPr txBox="1"/>
            <p:nvPr/>
          </p:nvSpPr>
          <p:spPr>
            <a:xfrm>
              <a:off x="67235" y="1274095"/>
              <a:ext cx="736996" cy="523220"/>
            </a:xfrm>
            <a:prstGeom prst="rect">
              <a:avLst/>
            </a:prstGeom>
            <a:noFill/>
            <a:ln>
              <a:solidFill>
                <a:sysClr val="windowText" lastClr="000000"/>
              </a:solidFill>
            </a:ln>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prstClr val="black"/>
                  </a:solidFill>
                  <a:effectLst/>
                  <a:uLnTx/>
                  <a:uFillTx/>
                  <a:latin typeface="Calibri" panose="020F0502020204030204"/>
                </a:rPr>
                <a:t>Gear</a:t>
              </a:r>
            </a:p>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prstClr val="black"/>
                  </a:solidFill>
                  <a:effectLst/>
                  <a:uLnTx/>
                  <a:uFillTx/>
                  <a:latin typeface="Calibri" panose="020F0502020204030204"/>
                </a:rPr>
                <a:t>button</a:t>
              </a:r>
            </a:p>
          </p:txBody>
        </p:sp>
        <p:sp>
          <p:nvSpPr>
            <p:cNvPr id="11" name="TextBox 10">
              <a:extLst>
                <a:ext uri="{FF2B5EF4-FFF2-40B4-BE49-F238E27FC236}">
                  <a16:creationId xmlns:a16="http://schemas.microsoft.com/office/drawing/2014/main" id="{57C36C31-97E7-4AEB-9D11-A2FAD24EF87C}"/>
                </a:ext>
              </a:extLst>
            </p:cNvPr>
            <p:cNvSpPr txBox="1"/>
            <p:nvPr/>
          </p:nvSpPr>
          <p:spPr>
            <a:xfrm>
              <a:off x="8163496" y="3815152"/>
              <a:ext cx="842934" cy="523220"/>
            </a:xfrm>
            <a:prstGeom prst="rect">
              <a:avLst/>
            </a:prstGeom>
            <a:noFill/>
            <a:ln>
              <a:solidFill>
                <a:sysClr val="windowText" lastClr="000000"/>
              </a:solidFill>
            </a:ln>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prstClr val="black"/>
                  </a:solidFill>
                  <a:effectLst/>
                  <a:uLnTx/>
                  <a:uFillTx/>
                  <a:latin typeface="Calibri" panose="020F0502020204030204"/>
                </a:rPr>
                <a:t>Network stats</a:t>
              </a:r>
            </a:p>
          </p:txBody>
        </p:sp>
        <p:cxnSp>
          <p:nvCxnSpPr>
            <p:cNvPr id="12" name="Straight Arrow Connector 11">
              <a:extLst>
                <a:ext uri="{FF2B5EF4-FFF2-40B4-BE49-F238E27FC236}">
                  <a16:creationId xmlns:a16="http://schemas.microsoft.com/office/drawing/2014/main" id="{83E3E2DF-B01A-4834-8B16-1FE27627B71F}"/>
                </a:ext>
              </a:extLst>
            </p:cNvPr>
            <p:cNvCxnSpPr>
              <a:cxnSpLocks/>
            </p:cNvCxnSpPr>
            <p:nvPr/>
          </p:nvCxnSpPr>
          <p:spPr>
            <a:xfrm flipH="1">
              <a:off x="7744850" y="4070218"/>
              <a:ext cx="383760" cy="0"/>
            </a:xfrm>
            <a:prstGeom prst="straightConnector1">
              <a:avLst/>
            </a:prstGeom>
            <a:noFill/>
            <a:ln w="6350" cap="flat" cmpd="sng" algn="ctr">
              <a:solidFill>
                <a:srgbClr val="2D2C2C"/>
              </a:solidFill>
              <a:prstDash val="solid"/>
              <a:miter lim="800000"/>
              <a:tailEnd type="triangle"/>
            </a:ln>
            <a:effectLst/>
          </p:spPr>
        </p:cxnSp>
        <p:sp>
          <p:nvSpPr>
            <p:cNvPr id="13" name="TextBox 12">
              <a:extLst>
                <a:ext uri="{FF2B5EF4-FFF2-40B4-BE49-F238E27FC236}">
                  <a16:creationId xmlns:a16="http://schemas.microsoft.com/office/drawing/2014/main" id="{FEF121F1-BED9-4794-B682-5C141A8045C8}"/>
                </a:ext>
              </a:extLst>
            </p:cNvPr>
            <p:cNvSpPr txBox="1"/>
            <p:nvPr/>
          </p:nvSpPr>
          <p:spPr>
            <a:xfrm>
              <a:off x="8339771" y="1343895"/>
              <a:ext cx="655046" cy="523220"/>
            </a:xfrm>
            <a:prstGeom prst="rect">
              <a:avLst/>
            </a:prstGeom>
            <a:noFill/>
            <a:ln>
              <a:solidFill>
                <a:sysClr val="windowText" lastClr="000000"/>
              </a:solidFill>
            </a:ln>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prstClr val="black"/>
                  </a:solidFill>
                  <a:effectLst/>
                  <a:uLnTx/>
                  <a:uFillTx/>
                  <a:latin typeface="Calibri" panose="020F0502020204030204"/>
                </a:rPr>
                <a:t>Link info</a:t>
              </a:r>
            </a:p>
          </p:txBody>
        </p:sp>
        <p:cxnSp>
          <p:nvCxnSpPr>
            <p:cNvPr id="14" name="Straight Arrow Connector 13">
              <a:extLst>
                <a:ext uri="{FF2B5EF4-FFF2-40B4-BE49-F238E27FC236}">
                  <a16:creationId xmlns:a16="http://schemas.microsoft.com/office/drawing/2014/main" id="{CE112984-7CAF-4A14-8A16-52524611DE48}"/>
                </a:ext>
              </a:extLst>
            </p:cNvPr>
            <p:cNvCxnSpPr>
              <a:cxnSpLocks/>
            </p:cNvCxnSpPr>
            <p:nvPr/>
          </p:nvCxnSpPr>
          <p:spPr>
            <a:xfrm flipH="1">
              <a:off x="7979188" y="1605505"/>
              <a:ext cx="298845" cy="0"/>
            </a:xfrm>
            <a:prstGeom prst="straightConnector1">
              <a:avLst/>
            </a:prstGeom>
            <a:noFill/>
            <a:ln w="6350" cap="flat" cmpd="sng" algn="ctr">
              <a:solidFill>
                <a:srgbClr val="2D2C2C"/>
              </a:solidFill>
              <a:prstDash val="solid"/>
              <a:miter lim="800000"/>
              <a:tailEnd type="triangle"/>
            </a:ln>
            <a:effectLst/>
          </p:spPr>
        </p:cxnSp>
      </p:grpSp>
    </p:spTree>
    <p:extLst>
      <p:ext uri="{BB962C8B-B14F-4D97-AF65-F5344CB8AC3E}">
        <p14:creationId xmlns:p14="http://schemas.microsoft.com/office/powerpoint/2010/main" val="2404350230"/>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D4822D-110C-4304-B06D-3187E3B52FC2}"/>
              </a:ext>
            </a:extLst>
          </p:cNvPr>
          <p:cNvSpPr>
            <a:spLocks noGrp="1"/>
          </p:cNvSpPr>
          <p:nvPr>
            <p:ph type="title"/>
          </p:nvPr>
        </p:nvSpPr>
        <p:spPr>
          <a:xfrm>
            <a:off x="457200" y="125093"/>
            <a:ext cx="8229600" cy="954107"/>
          </a:xfrm>
        </p:spPr>
        <p:txBody>
          <a:bodyPr/>
          <a:lstStyle/>
          <a:p>
            <a:r>
              <a:rPr lang="en-US"/>
              <a:t>2D Network view: </a:t>
            </a:r>
            <a:r>
              <a:rPr lang="en-US">
                <a:solidFill>
                  <a:srgbClr val="2D2C2C"/>
                </a:solidFill>
              </a:rPr>
              <a:t>Labels</a:t>
            </a:r>
            <a:r>
              <a:rPr lang="en-US"/>
              <a:t> and </a:t>
            </a:r>
            <a:r>
              <a:rPr lang="en-US">
                <a:solidFill>
                  <a:srgbClr val="2D2C2C"/>
                </a:solidFill>
              </a:rPr>
              <a:t>Tooltips</a:t>
            </a:r>
            <a:br>
              <a:rPr lang="en-US"/>
            </a:br>
            <a:endParaRPr lang="en-US"/>
          </a:p>
        </p:txBody>
      </p:sp>
      <p:grpSp>
        <p:nvGrpSpPr>
          <p:cNvPr id="17" name="Group 16">
            <a:extLst>
              <a:ext uri="{FF2B5EF4-FFF2-40B4-BE49-F238E27FC236}">
                <a16:creationId xmlns:a16="http://schemas.microsoft.com/office/drawing/2014/main" id="{56C4585F-1204-454C-8798-E8B808F37998}"/>
              </a:ext>
            </a:extLst>
          </p:cNvPr>
          <p:cNvGrpSpPr/>
          <p:nvPr/>
        </p:nvGrpSpPr>
        <p:grpSpPr>
          <a:xfrm>
            <a:off x="833150" y="725466"/>
            <a:ext cx="7849666" cy="3954859"/>
            <a:chOff x="1007650" y="997686"/>
            <a:chExt cx="7849666" cy="3954859"/>
          </a:xfrm>
        </p:grpSpPr>
        <p:pic>
          <p:nvPicPr>
            <p:cNvPr id="4" name="Picture 3">
              <a:extLst>
                <a:ext uri="{FF2B5EF4-FFF2-40B4-BE49-F238E27FC236}">
                  <a16:creationId xmlns:a16="http://schemas.microsoft.com/office/drawing/2014/main" id="{D047096D-2D5F-4764-94B5-8D7D813867D9}"/>
                </a:ext>
              </a:extLst>
            </p:cNvPr>
            <p:cNvPicPr>
              <a:picLocks noChangeAspect="1"/>
            </p:cNvPicPr>
            <p:nvPr/>
          </p:nvPicPr>
          <p:blipFill>
            <a:blip r:embed="rId2"/>
            <a:stretch>
              <a:fillRect/>
            </a:stretch>
          </p:blipFill>
          <p:spPr>
            <a:xfrm>
              <a:off x="5978416" y="1123843"/>
              <a:ext cx="2545765" cy="2467434"/>
            </a:xfrm>
            <a:prstGeom prst="rect">
              <a:avLst/>
            </a:prstGeom>
            <a:ln>
              <a:solidFill>
                <a:sysClr val="windowText" lastClr="000000"/>
              </a:solidFill>
            </a:ln>
          </p:spPr>
        </p:pic>
        <p:sp>
          <p:nvSpPr>
            <p:cNvPr id="5" name="TextBox 4">
              <a:extLst>
                <a:ext uri="{FF2B5EF4-FFF2-40B4-BE49-F238E27FC236}">
                  <a16:creationId xmlns:a16="http://schemas.microsoft.com/office/drawing/2014/main" id="{A1E9E092-D0E7-4787-BBBC-00342A96EDC1}"/>
                </a:ext>
              </a:extLst>
            </p:cNvPr>
            <p:cNvSpPr txBox="1"/>
            <p:nvPr/>
          </p:nvSpPr>
          <p:spPr>
            <a:xfrm>
              <a:off x="3870251" y="1578971"/>
              <a:ext cx="1077539" cy="307777"/>
            </a:xfrm>
            <a:prstGeom prst="rect">
              <a:avLst/>
            </a:prstGeom>
            <a:noFill/>
          </p:spPr>
          <p:txBody>
            <a:bodyPr wrap="none" rtlCol="0">
              <a:spAutoFit/>
            </a:bodyPr>
            <a:lstStyle/>
            <a:p>
              <a:pPr defTabSz="457200" eaLnBrk="1" fontAlgn="auto" hangingPunct="1">
                <a:spcBef>
                  <a:spcPts val="0"/>
                </a:spcBef>
                <a:spcAft>
                  <a:spcPts val="0"/>
                </a:spcAft>
              </a:pPr>
              <a:r>
                <a:rPr lang="en-US" sz="1400">
                  <a:solidFill>
                    <a:prstClr val="black"/>
                  </a:solidFill>
                  <a:latin typeface="Calibri" panose="020F0502020204030204"/>
                </a:rPr>
                <a:t>Node Labels</a:t>
              </a:r>
            </a:p>
          </p:txBody>
        </p:sp>
        <p:pic>
          <p:nvPicPr>
            <p:cNvPr id="6" name="Picture 5">
              <a:extLst>
                <a:ext uri="{FF2B5EF4-FFF2-40B4-BE49-F238E27FC236}">
                  <a16:creationId xmlns:a16="http://schemas.microsoft.com/office/drawing/2014/main" id="{773914D1-485B-4483-8860-FB9FEBAC5C03}"/>
                </a:ext>
              </a:extLst>
            </p:cNvPr>
            <p:cNvPicPr>
              <a:picLocks noChangeAspect="1"/>
            </p:cNvPicPr>
            <p:nvPr/>
          </p:nvPicPr>
          <p:blipFill>
            <a:blip r:embed="rId3"/>
            <a:stretch>
              <a:fillRect/>
            </a:stretch>
          </p:blipFill>
          <p:spPr>
            <a:xfrm>
              <a:off x="1492591" y="3790495"/>
              <a:ext cx="1762125" cy="1162050"/>
            </a:xfrm>
            <a:prstGeom prst="rect">
              <a:avLst/>
            </a:prstGeom>
            <a:ln>
              <a:solidFill>
                <a:sysClr val="windowText" lastClr="000000"/>
              </a:solidFill>
            </a:ln>
          </p:spPr>
        </p:pic>
        <p:sp>
          <p:nvSpPr>
            <p:cNvPr id="7" name="TextBox 6">
              <a:extLst>
                <a:ext uri="{FF2B5EF4-FFF2-40B4-BE49-F238E27FC236}">
                  <a16:creationId xmlns:a16="http://schemas.microsoft.com/office/drawing/2014/main" id="{3CB0008F-E8C8-473D-9681-0955DEED17FE}"/>
                </a:ext>
              </a:extLst>
            </p:cNvPr>
            <p:cNvSpPr txBox="1"/>
            <p:nvPr/>
          </p:nvSpPr>
          <p:spPr>
            <a:xfrm>
              <a:off x="3368510" y="4141541"/>
              <a:ext cx="2125903" cy="523220"/>
            </a:xfrm>
            <a:prstGeom prst="rect">
              <a:avLst/>
            </a:prstGeom>
            <a:noFill/>
            <a:ln>
              <a:solidFill>
                <a:sysClr val="windowText" lastClr="000000"/>
              </a:solidFill>
            </a:ln>
          </p:spPr>
          <p:txBody>
            <a:bodyPr wrap="non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prstClr val="black"/>
                  </a:solidFill>
                  <a:effectLst/>
                  <a:uLnTx/>
                  <a:uFillTx/>
                  <a:latin typeface="Calibri" panose="020F0502020204030204"/>
                </a:rPr>
                <a:t>Hover mouse over node </a:t>
              </a:r>
            </a:p>
            <a:p>
              <a:pPr marL="0" marR="0" lvl="0" indent="0" defTabSz="4572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prstClr val="black"/>
                  </a:solidFill>
                  <a:effectLst/>
                  <a:uLnTx/>
                  <a:uFillTx/>
                  <a:latin typeface="Calibri" panose="020F0502020204030204"/>
                </a:rPr>
                <a:t>to see gender with tooltip.</a:t>
              </a:r>
            </a:p>
          </p:txBody>
        </p:sp>
        <p:grpSp>
          <p:nvGrpSpPr>
            <p:cNvPr id="8" name="Group 7">
              <a:extLst>
                <a:ext uri="{FF2B5EF4-FFF2-40B4-BE49-F238E27FC236}">
                  <a16:creationId xmlns:a16="http://schemas.microsoft.com/office/drawing/2014/main" id="{4E3FA1E8-15AC-429D-85CC-0E56EF7148EE}"/>
                </a:ext>
              </a:extLst>
            </p:cNvPr>
            <p:cNvGrpSpPr/>
            <p:nvPr/>
          </p:nvGrpSpPr>
          <p:grpSpPr>
            <a:xfrm>
              <a:off x="1007650" y="997686"/>
              <a:ext cx="2545765" cy="2488522"/>
              <a:chOff x="433181" y="1218801"/>
              <a:chExt cx="3629025" cy="3876675"/>
            </a:xfrm>
          </p:grpSpPr>
          <p:pic>
            <p:nvPicPr>
              <p:cNvPr id="9" name="Picture 8">
                <a:extLst>
                  <a:ext uri="{FF2B5EF4-FFF2-40B4-BE49-F238E27FC236}">
                    <a16:creationId xmlns:a16="http://schemas.microsoft.com/office/drawing/2014/main" id="{AACEEBE6-9432-4682-9223-4334E5247C85}"/>
                  </a:ext>
                </a:extLst>
              </p:cNvPr>
              <p:cNvPicPr>
                <a:picLocks noChangeAspect="1"/>
              </p:cNvPicPr>
              <p:nvPr/>
            </p:nvPicPr>
            <p:blipFill>
              <a:blip r:embed="rId4"/>
              <a:stretch>
                <a:fillRect/>
              </a:stretch>
            </p:blipFill>
            <p:spPr>
              <a:xfrm>
                <a:off x="433181" y="1218801"/>
                <a:ext cx="3629025" cy="3876675"/>
              </a:xfrm>
              <a:prstGeom prst="rect">
                <a:avLst/>
              </a:prstGeom>
              <a:ln>
                <a:solidFill>
                  <a:sysClr val="windowText" lastClr="000000"/>
                </a:solidFill>
              </a:ln>
            </p:spPr>
          </p:pic>
          <p:sp>
            <p:nvSpPr>
              <p:cNvPr id="10" name="Oval 9">
                <a:extLst>
                  <a:ext uri="{FF2B5EF4-FFF2-40B4-BE49-F238E27FC236}">
                    <a16:creationId xmlns:a16="http://schemas.microsoft.com/office/drawing/2014/main" id="{937BAAF2-744D-49A9-8269-6489FFEF511A}"/>
                  </a:ext>
                </a:extLst>
              </p:cNvPr>
              <p:cNvSpPr/>
              <p:nvPr/>
            </p:nvSpPr>
            <p:spPr>
              <a:xfrm>
                <a:off x="1743045" y="2153677"/>
                <a:ext cx="2055573" cy="450122"/>
              </a:xfrm>
              <a:prstGeom prst="ellipse">
                <a:avLst/>
              </a:prstGeom>
              <a:noFill/>
              <a:ln w="1270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cxnSp>
          <p:nvCxnSpPr>
            <p:cNvPr id="11" name="Straight Arrow Connector 10">
              <a:extLst>
                <a:ext uri="{FF2B5EF4-FFF2-40B4-BE49-F238E27FC236}">
                  <a16:creationId xmlns:a16="http://schemas.microsoft.com/office/drawing/2014/main" id="{D408F07C-52F6-4F84-AF76-CFEFC5BC6BCB}"/>
                </a:ext>
              </a:extLst>
            </p:cNvPr>
            <p:cNvCxnSpPr>
              <a:cxnSpLocks/>
            </p:cNvCxnSpPr>
            <p:nvPr/>
          </p:nvCxnSpPr>
          <p:spPr>
            <a:xfrm>
              <a:off x="2785054" y="2711302"/>
              <a:ext cx="0" cy="1006518"/>
            </a:xfrm>
            <a:prstGeom prst="straightConnector1">
              <a:avLst/>
            </a:prstGeom>
            <a:noFill/>
            <a:ln w="6350" cap="flat" cmpd="sng" algn="ctr">
              <a:solidFill>
                <a:sysClr val="windowText" lastClr="000000"/>
              </a:solidFill>
              <a:prstDash val="solid"/>
              <a:miter lim="800000"/>
              <a:tailEnd type="triangle"/>
            </a:ln>
            <a:effectLst/>
          </p:spPr>
        </p:cxnSp>
        <p:cxnSp>
          <p:nvCxnSpPr>
            <p:cNvPr id="12" name="Straight Arrow Connector 11">
              <a:extLst>
                <a:ext uri="{FF2B5EF4-FFF2-40B4-BE49-F238E27FC236}">
                  <a16:creationId xmlns:a16="http://schemas.microsoft.com/office/drawing/2014/main" id="{850F0882-2F1F-4609-9EE4-0DA0807F7259}"/>
                </a:ext>
              </a:extLst>
            </p:cNvPr>
            <p:cNvCxnSpPr>
              <a:cxnSpLocks/>
            </p:cNvCxnSpPr>
            <p:nvPr/>
          </p:nvCxnSpPr>
          <p:spPr>
            <a:xfrm>
              <a:off x="3455176" y="1745125"/>
              <a:ext cx="415075" cy="0"/>
            </a:xfrm>
            <a:prstGeom prst="straightConnector1">
              <a:avLst/>
            </a:prstGeom>
            <a:noFill/>
            <a:ln w="6350" cap="flat" cmpd="sng" algn="ctr">
              <a:solidFill>
                <a:sysClr val="windowText" lastClr="000000"/>
              </a:solidFill>
              <a:prstDash val="solid"/>
              <a:miter lim="800000"/>
              <a:tailEnd type="triangle"/>
            </a:ln>
            <a:effectLst/>
          </p:spPr>
        </p:cxnSp>
        <p:sp>
          <p:nvSpPr>
            <p:cNvPr id="13" name="TextBox 12">
              <a:extLst>
                <a:ext uri="{FF2B5EF4-FFF2-40B4-BE49-F238E27FC236}">
                  <a16:creationId xmlns:a16="http://schemas.microsoft.com/office/drawing/2014/main" id="{7A60C294-4107-4B90-83BB-56ED503C85DC}"/>
                </a:ext>
              </a:extLst>
            </p:cNvPr>
            <p:cNvSpPr txBox="1"/>
            <p:nvPr/>
          </p:nvSpPr>
          <p:spPr>
            <a:xfrm>
              <a:off x="5906020" y="3827675"/>
              <a:ext cx="2951296" cy="954107"/>
            </a:xfrm>
            <a:prstGeom prst="rect">
              <a:avLst/>
            </a:prstGeom>
            <a:noFill/>
          </p:spPr>
          <p:txBody>
            <a:bodyPr wrap="square" rtlCol="0">
              <a:spAutoFit/>
            </a:bodyPr>
            <a:lstStyle/>
            <a:p>
              <a:pPr marL="285750" indent="-285750" defTabSz="457200" eaLnBrk="1" fontAlgn="auto" hangingPunct="1">
                <a:spcBef>
                  <a:spcPts val="0"/>
                </a:spcBef>
                <a:spcAft>
                  <a:spcPts val="0"/>
                </a:spcAft>
                <a:buFont typeface="Arial" panose="020B0604020202020204" pitchFamily="34" charset="0"/>
                <a:buChar char="•"/>
              </a:pPr>
              <a:r>
                <a:rPr lang="en-US" sz="1400">
                  <a:solidFill>
                    <a:prstClr val="black"/>
                  </a:solidFill>
                  <a:latin typeface="Calibri" panose="020F0502020204030204"/>
                </a:rPr>
                <a:t>Nodes are labeled with IDs.</a:t>
              </a:r>
            </a:p>
            <a:p>
              <a:pPr marL="285750" indent="-285750" defTabSz="457200" eaLnBrk="1" fontAlgn="auto" hangingPunct="1">
                <a:spcBef>
                  <a:spcPts val="0"/>
                </a:spcBef>
                <a:spcAft>
                  <a:spcPts val="0"/>
                </a:spcAft>
                <a:buFont typeface="Arial" panose="020B0604020202020204" pitchFamily="34" charset="0"/>
                <a:buChar char="•"/>
              </a:pPr>
              <a:r>
                <a:rPr lang="en-US" sz="1400">
                  <a:solidFill>
                    <a:prstClr val="black"/>
                  </a:solidFill>
                  <a:latin typeface="Calibri" panose="020F0502020204030204"/>
                </a:rPr>
                <a:t>Orientation is to the right of node.</a:t>
              </a:r>
            </a:p>
            <a:p>
              <a:pPr marL="285750" indent="-285750" defTabSz="457200" eaLnBrk="1" fontAlgn="auto" hangingPunct="1">
                <a:spcBef>
                  <a:spcPts val="0"/>
                </a:spcBef>
                <a:spcAft>
                  <a:spcPts val="0"/>
                </a:spcAft>
                <a:buFont typeface="Arial" panose="020B0604020202020204" pitchFamily="34" charset="0"/>
                <a:buChar char="•"/>
              </a:pPr>
              <a:r>
                <a:rPr lang="en-US" sz="1400">
                  <a:solidFill>
                    <a:prstClr val="black"/>
                  </a:solidFill>
                  <a:latin typeface="Calibri" panose="020F0502020204030204"/>
                </a:rPr>
                <a:t>Tooltip (text displayed when you hover over a node ) is gender.</a:t>
              </a:r>
            </a:p>
          </p:txBody>
        </p:sp>
        <p:cxnSp>
          <p:nvCxnSpPr>
            <p:cNvPr id="14" name="Straight Arrow Connector 13">
              <a:extLst>
                <a:ext uri="{FF2B5EF4-FFF2-40B4-BE49-F238E27FC236}">
                  <a16:creationId xmlns:a16="http://schemas.microsoft.com/office/drawing/2014/main" id="{9B6360DA-DF8E-4B75-A7C7-19C14884A4EF}"/>
                </a:ext>
              </a:extLst>
            </p:cNvPr>
            <p:cNvCxnSpPr>
              <a:cxnSpLocks/>
            </p:cNvCxnSpPr>
            <p:nvPr/>
          </p:nvCxnSpPr>
          <p:spPr>
            <a:xfrm flipV="1">
              <a:off x="4900877" y="1654296"/>
              <a:ext cx="2023434" cy="78563"/>
            </a:xfrm>
            <a:prstGeom prst="straightConnector1">
              <a:avLst/>
            </a:prstGeom>
            <a:noFill/>
            <a:ln w="6350" cap="flat" cmpd="sng" algn="ctr">
              <a:solidFill>
                <a:sysClr val="windowText" lastClr="000000"/>
              </a:solidFill>
              <a:prstDash val="solid"/>
              <a:miter lim="800000"/>
              <a:tailEnd type="triangle"/>
            </a:ln>
            <a:effectLst/>
          </p:spPr>
        </p:cxnSp>
      </p:grpSp>
    </p:spTree>
    <p:extLst>
      <p:ext uri="{BB962C8B-B14F-4D97-AF65-F5344CB8AC3E}">
        <p14:creationId xmlns:p14="http://schemas.microsoft.com/office/powerpoint/2010/main" val="2706465052"/>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6A6E24-A297-4FE2-BE26-C941F07DE85D}"/>
              </a:ext>
            </a:extLst>
          </p:cNvPr>
          <p:cNvSpPr>
            <a:spLocks noGrp="1"/>
          </p:cNvSpPr>
          <p:nvPr>
            <p:ph type="title"/>
          </p:nvPr>
        </p:nvSpPr>
        <p:spPr>
          <a:xfrm>
            <a:off x="457200" y="408234"/>
            <a:ext cx="8229600" cy="689591"/>
          </a:xfrm>
        </p:spPr>
        <p:txBody>
          <a:bodyPr/>
          <a:lstStyle/>
          <a:p>
            <a:r>
              <a:rPr lang="en-US"/>
              <a:t>2D Network view: </a:t>
            </a:r>
            <a:r>
              <a:rPr lang="en-US">
                <a:solidFill>
                  <a:srgbClr val="2D2C2C"/>
                </a:solidFill>
              </a:rPr>
              <a:t>Shapes</a:t>
            </a:r>
            <a:r>
              <a:rPr lang="en-US"/>
              <a:t> and </a:t>
            </a:r>
            <a:r>
              <a:rPr lang="en-US">
                <a:solidFill>
                  <a:srgbClr val="2D2C2C"/>
                </a:solidFill>
              </a:rPr>
              <a:t>Sizes</a:t>
            </a:r>
            <a:br>
              <a:rPr lang="en-US"/>
            </a:br>
            <a:endParaRPr lang="en-US"/>
          </a:p>
        </p:txBody>
      </p:sp>
      <p:grpSp>
        <p:nvGrpSpPr>
          <p:cNvPr id="3" name="Group 2">
            <a:extLst>
              <a:ext uri="{FF2B5EF4-FFF2-40B4-BE49-F238E27FC236}">
                <a16:creationId xmlns:a16="http://schemas.microsoft.com/office/drawing/2014/main" id="{48FA2E44-B6BF-4D02-A210-63668B268AB5}"/>
              </a:ext>
            </a:extLst>
          </p:cNvPr>
          <p:cNvGrpSpPr/>
          <p:nvPr/>
        </p:nvGrpSpPr>
        <p:grpSpPr>
          <a:xfrm>
            <a:off x="443240" y="722553"/>
            <a:ext cx="8537647" cy="3938452"/>
            <a:chOff x="457200" y="806313"/>
            <a:chExt cx="8537647" cy="3938452"/>
          </a:xfrm>
        </p:grpSpPr>
        <p:pic>
          <p:nvPicPr>
            <p:cNvPr id="25" name="Picture 24">
              <a:extLst>
                <a:ext uri="{FF2B5EF4-FFF2-40B4-BE49-F238E27FC236}">
                  <a16:creationId xmlns:a16="http://schemas.microsoft.com/office/drawing/2014/main" id="{0B47ADD7-0858-4EAF-98E6-0A6DF76FC7E0}"/>
                </a:ext>
              </a:extLst>
            </p:cNvPr>
            <p:cNvPicPr>
              <a:picLocks noChangeAspect="1"/>
            </p:cNvPicPr>
            <p:nvPr/>
          </p:nvPicPr>
          <p:blipFill rotWithShape="1">
            <a:blip r:embed="rId3"/>
            <a:srcRect l="8396"/>
            <a:stretch/>
          </p:blipFill>
          <p:spPr>
            <a:xfrm>
              <a:off x="5118027" y="806313"/>
              <a:ext cx="3247168" cy="2694542"/>
            </a:xfrm>
            <a:prstGeom prst="rect">
              <a:avLst/>
            </a:prstGeom>
            <a:ln>
              <a:solidFill>
                <a:sysClr val="windowText" lastClr="000000"/>
              </a:solidFill>
            </a:ln>
          </p:spPr>
        </p:pic>
        <p:grpSp>
          <p:nvGrpSpPr>
            <p:cNvPr id="4" name="Group 3">
              <a:extLst>
                <a:ext uri="{FF2B5EF4-FFF2-40B4-BE49-F238E27FC236}">
                  <a16:creationId xmlns:a16="http://schemas.microsoft.com/office/drawing/2014/main" id="{FFE6DDA4-60BC-452A-8CF0-ACE9942800F1}"/>
                </a:ext>
              </a:extLst>
            </p:cNvPr>
            <p:cNvGrpSpPr/>
            <p:nvPr/>
          </p:nvGrpSpPr>
          <p:grpSpPr>
            <a:xfrm>
              <a:off x="457200" y="987716"/>
              <a:ext cx="5469875" cy="2500918"/>
              <a:chOff x="433181" y="1167315"/>
              <a:chExt cx="8551185" cy="4391634"/>
            </a:xfrm>
          </p:grpSpPr>
          <p:pic>
            <p:nvPicPr>
              <p:cNvPr id="5" name="Picture 4">
                <a:extLst>
                  <a:ext uri="{FF2B5EF4-FFF2-40B4-BE49-F238E27FC236}">
                    <a16:creationId xmlns:a16="http://schemas.microsoft.com/office/drawing/2014/main" id="{5515EFA2-29E9-487C-A1A3-88C4EB2AA85E}"/>
                  </a:ext>
                </a:extLst>
              </p:cNvPr>
              <p:cNvPicPr>
                <a:picLocks noChangeAspect="1"/>
              </p:cNvPicPr>
              <p:nvPr/>
            </p:nvPicPr>
            <p:blipFill>
              <a:blip r:embed="rId4"/>
              <a:stretch>
                <a:fillRect/>
              </a:stretch>
            </p:blipFill>
            <p:spPr>
              <a:xfrm>
                <a:off x="433181" y="1167315"/>
                <a:ext cx="3990975" cy="4114800"/>
              </a:xfrm>
              <a:prstGeom prst="rect">
                <a:avLst/>
              </a:prstGeom>
              <a:ln>
                <a:solidFill>
                  <a:sysClr val="windowText" lastClr="000000"/>
                </a:solidFill>
              </a:ln>
            </p:spPr>
          </p:pic>
          <p:grpSp>
            <p:nvGrpSpPr>
              <p:cNvPr id="6" name="Group 5">
                <a:extLst>
                  <a:ext uri="{FF2B5EF4-FFF2-40B4-BE49-F238E27FC236}">
                    <a16:creationId xmlns:a16="http://schemas.microsoft.com/office/drawing/2014/main" id="{CB27746E-7A8A-4DFC-AFDE-803ABB8C029F}"/>
                  </a:ext>
                </a:extLst>
              </p:cNvPr>
              <p:cNvGrpSpPr/>
              <p:nvPr/>
            </p:nvGrpSpPr>
            <p:grpSpPr>
              <a:xfrm>
                <a:off x="1632090" y="2554847"/>
                <a:ext cx="7352276" cy="3004102"/>
                <a:chOff x="1632090" y="2554847"/>
                <a:chExt cx="7352276" cy="3004102"/>
              </a:xfrm>
            </p:grpSpPr>
            <p:sp>
              <p:nvSpPr>
                <p:cNvPr id="7" name="Oval 6">
                  <a:extLst>
                    <a:ext uri="{FF2B5EF4-FFF2-40B4-BE49-F238E27FC236}">
                      <a16:creationId xmlns:a16="http://schemas.microsoft.com/office/drawing/2014/main" id="{18C911F0-F91B-4908-96B6-4E866CB51716}"/>
                    </a:ext>
                  </a:extLst>
                </p:cNvPr>
                <p:cNvSpPr/>
                <p:nvPr/>
              </p:nvSpPr>
              <p:spPr>
                <a:xfrm>
                  <a:off x="1632090" y="2554847"/>
                  <a:ext cx="2186608" cy="318052"/>
                </a:xfrm>
                <a:prstGeom prst="ellipse">
                  <a:avLst/>
                </a:prstGeom>
                <a:noFill/>
                <a:ln w="1270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 name="Oval 7">
                  <a:extLst>
                    <a:ext uri="{FF2B5EF4-FFF2-40B4-BE49-F238E27FC236}">
                      <a16:creationId xmlns:a16="http://schemas.microsoft.com/office/drawing/2014/main" id="{F8E6C03F-5FC7-4153-B509-45058F6EA8FC}"/>
                    </a:ext>
                  </a:extLst>
                </p:cNvPr>
                <p:cNvSpPr/>
                <p:nvPr/>
              </p:nvSpPr>
              <p:spPr>
                <a:xfrm>
                  <a:off x="1657659" y="3605716"/>
                  <a:ext cx="2186608" cy="318052"/>
                </a:xfrm>
                <a:prstGeom prst="ellipse">
                  <a:avLst/>
                </a:prstGeom>
                <a:noFill/>
                <a:ln w="1270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9" name="Straight Arrow Connector 8">
                  <a:extLst>
                    <a:ext uri="{FF2B5EF4-FFF2-40B4-BE49-F238E27FC236}">
                      <a16:creationId xmlns:a16="http://schemas.microsoft.com/office/drawing/2014/main" id="{6F82B279-0C11-40C7-92CB-2D0C37D3C3E2}"/>
                    </a:ext>
                  </a:extLst>
                </p:cNvPr>
                <p:cNvCxnSpPr/>
                <p:nvPr/>
              </p:nvCxnSpPr>
              <p:spPr>
                <a:xfrm flipV="1">
                  <a:off x="1868557" y="3923768"/>
                  <a:ext cx="0" cy="1635181"/>
                </a:xfrm>
                <a:prstGeom prst="straightConnector1">
                  <a:avLst/>
                </a:prstGeom>
                <a:noFill/>
                <a:ln w="6350" cap="flat" cmpd="sng" algn="ctr">
                  <a:solidFill>
                    <a:sysClr val="windowText" lastClr="000000"/>
                  </a:solidFill>
                  <a:prstDash val="solid"/>
                  <a:miter lim="800000"/>
                  <a:tailEnd type="triangle"/>
                </a:ln>
                <a:effectLst/>
              </p:spPr>
            </p:cxnSp>
            <p:cxnSp>
              <p:nvCxnSpPr>
                <p:cNvPr id="10" name="Straight Arrow Connector 9">
                  <a:extLst>
                    <a:ext uri="{FF2B5EF4-FFF2-40B4-BE49-F238E27FC236}">
                      <a16:creationId xmlns:a16="http://schemas.microsoft.com/office/drawing/2014/main" id="{3C8E669A-040A-46A8-B026-C14ED9CC0DCF}"/>
                    </a:ext>
                  </a:extLst>
                </p:cNvPr>
                <p:cNvCxnSpPr>
                  <a:cxnSpLocks/>
                </p:cNvCxnSpPr>
                <p:nvPr/>
              </p:nvCxnSpPr>
              <p:spPr>
                <a:xfrm flipV="1">
                  <a:off x="3844266" y="2713876"/>
                  <a:ext cx="5140100" cy="2"/>
                </a:xfrm>
                <a:prstGeom prst="straightConnector1">
                  <a:avLst/>
                </a:prstGeom>
                <a:noFill/>
                <a:ln w="6350" cap="flat" cmpd="sng" algn="ctr">
                  <a:solidFill>
                    <a:sysClr val="windowText" lastClr="000000"/>
                  </a:solidFill>
                  <a:prstDash val="solid"/>
                  <a:miter lim="800000"/>
                  <a:tailEnd type="triangle"/>
                </a:ln>
                <a:effectLst/>
              </p:spPr>
            </p:cxnSp>
          </p:grpSp>
        </p:grpSp>
        <p:sp>
          <p:nvSpPr>
            <p:cNvPr id="26" name="TextBox 25">
              <a:extLst>
                <a:ext uri="{FF2B5EF4-FFF2-40B4-BE49-F238E27FC236}">
                  <a16:creationId xmlns:a16="http://schemas.microsoft.com/office/drawing/2014/main" id="{B8F5B4DE-8FE4-400B-85AD-8C8B0BE52B80}"/>
                </a:ext>
              </a:extLst>
            </p:cNvPr>
            <p:cNvSpPr txBox="1"/>
            <p:nvPr/>
          </p:nvSpPr>
          <p:spPr>
            <a:xfrm>
              <a:off x="1060325" y="3359770"/>
              <a:ext cx="3820767" cy="1384995"/>
            </a:xfrm>
            <a:prstGeom prst="rect">
              <a:avLst/>
            </a:prstGeom>
            <a:noFill/>
            <a:ln>
              <a:solidFill>
                <a:sysClr val="windowText" lastClr="000000"/>
              </a:solidFill>
            </a:ln>
          </p:spPr>
          <p:txBody>
            <a:bodyPr wrap="square" rtlCol="0">
              <a:spAutoFit/>
            </a:bodyPr>
            <a:lstStyle/>
            <a:p>
              <a:pPr marL="285750" marR="0" lvl="0" indent="-285750" defTabSz="4572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0" cap="none" spc="0" normalizeH="0" baseline="0" noProof="0">
                  <a:ln>
                    <a:noFill/>
                  </a:ln>
                  <a:solidFill>
                    <a:prstClr val="black"/>
                  </a:solidFill>
                  <a:effectLst/>
                  <a:uLnTx/>
                  <a:uFillTx/>
                  <a:latin typeface="Calibri" panose="020F0502020204030204"/>
                </a:rPr>
                <a:t>Nodes can be shaped by any categorical variable. In this example, we used gender.</a:t>
              </a:r>
            </a:p>
            <a:p>
              <a:pPr marL="285750" marR="0" lvl="0" indent="-285750" defTabSz="4572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kern="0">
                  <a:solidFill>
                    <a:prstClr val="black"/>
                  </a:solidFill>
                  <a:latin typeface="Calibri" panose="020F0502020204030204"/>
                </a:rPr>
                <a:t>Similarly, you can </a:t>
              </a:r>
              <a:r>
                <a:rPr kumimoji="0" lang="en-US" sz="1400" b="0" i="0" u="none" strike="noStrike" kern="0" cap="none" spc="0" normalizeH="0" baseline="0" noProof="0">
                  <a:ln>
                    <a:noFill/>
                  </a:ln>
                  <a:solidFill>
                    <a:prstClr val="black"/>
                  </a:solidFill>
                  <a:effectLst/>
                  <a:uLnTx/>
                  <a:uFillTx/>
                  <a:latin typeface="Calibri" panose="020F0502020204030204"/>
                </a:rPr>
                <a:t>size by any variable, in this case, degree. The higher the number of connections a node (case) has, the bigger the node.</a:t>
              </a:r>
            </a:p>
          </p:txBody>
        </p:sp>
        <p:sp>
          <p:nvSpPr>
            <p:cNvPr id="27" name="TextBox 26">
              <a:extLst>
                <a:ext uri="{FF2B5EF4-FFF2-40B4-BE49-F238E27FC236}">
                  <a16:creationId xmlns:a16="http://schemas.microsoft.com/office/drawing/2014/main" id="{7FF286B1-A522-42BA-B060-327397117B81}"/>
                </a:ext>
              </a:extLst>
            </p:cNvPr>
            <p:cNvSpPr txBox="1"/>
            <p:nvPr/>
          </p:nvSpPr>
          <p:spPr>
            <a:xfrm>
              <a:off x="3194343" y="2244774"/>
              <a:ext cx="1377657" cy="738664"/>
            </a:xfrm>
            <a:prstGeom prst="rect">
              <a:avLst/>
            </a:prstGeom>
            <a:noFill/>
            <a:ln>
              <a:solidFill>
                <a:sysClr val="windowText" lastClr="000000"/>
              </a:solidFill>
            </a:ln>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prstClr val="black"/>
                  </a:solidFill>
                  <a:effectLst/>
                  <a:uLnTx/>
                  <a:uFillTx/>
                  <a:latin typeface="Calibri" panose="020F0502020204030204"/>
                </a:rPr>
                <a:t>Change node sizes as needed with slider.</a:t>
              </a:r>
            </a:p>
          </p:txBody>
        </p:sp>
        <p:pic>
          <p:nvPicPr>
            <p:cNvPr id="28" name="Picture 27">
              <a:extLst>
                <a:ext uri="{FF2B5EF4-FFF2-40B4-BE49-F238E27FC236}">
                  <a16:creationId xmlns:a16="http://schemas.microsoft.com/office/drawing/2014/main" id="{83D389BE-D6CC-449C-8364-98EE9B522107}"/>
                </a:ext>
              </a:extLst>
            </p:cNvPr>
            <p:cNvPicPr>
              <a:picLocks noChangeAspect="1"/>
            </p:cNvPicPr>
            <p:nvPr/>
          </p:nvPicPr>
          <p:blipFill>
            <a:blip r:embed="rId5"/>
            <a:stretch>
              <a:fillRect/>
            </a:stretch>
          </p:blipFill>
          <p:spPr>
            <a:xfrm>
              <a:off x="6741611" y="3844949"/>
              <a:ext cx="2253236" cy="738664"/>
            </a:xfrm>
            <a:prstGeom prst="rect">
              <a:avLst/>
            </a:prstGeom>
          </p:spPr>
        </p:pic>
        <p:sp>
          <p:nvSpPr>
            <p:cNvPr id="29" name="TextBox 28">
              <a:extLst>
                <a:ext uri="{FF2B5EF4-FFF2-40B4-BE49-F238E27FC236}">
                  <a16:creationId xmlns:a16="http://schemas.microsoft.com/office/drawing/2014/main" id="{2E0BD20D-7181-46D1-AE61-C3B0C7901270}"/>
                </a:ext>
              </a:extLst>
            </p:cNvPr>
            <p:cNvSpPr txBox="1"/>
            <p:nvPr/>
          </p:nvSpPr>
          <p:spPr>
            <a:xfrm>
              <a:off x="4971866" y="3880924"/>
              <a:ext cx="1377657" cy="738664"/>
            </a:xfrm>
            <a:prstGeom prst="rect">
              <a:avLst/>
            </a:prstGeom>
            <a:noFill/>
            <a:ln>
              <a:solidFill>
                <a:sysClr val="windowText" lastClr="000000"/>
              </a:solidFill>
            </a:ln>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prstClr val="black"/>
                  </a:solidFill>
                  <a:effectLst/>
                  <a:uLnTx/>
                  <a:uFillTx/>
                  <a:latin typeface="Calibri" panose="020F0502020204030204"/>
                </a:rPr>
                <a:t>Gender stats are shown in table</a:t>
              </a:r>
            </a:p>
          </p:txBody>
        </p:sp>
        <p:cxnSp>
          <p:nvCxnSpPr>
            <p:cNvPr id="30" name="Straight Arrow Connector 29">
              <a:extLst>
                <a:ext uri="{FF2B5EF4-FFF2-40B4-BE49-F238E27FC236}">
                  <a16:creationId xmlns:a16="http://schemas.microsoft.com/office/drawing/2014/main" id="{2A816416-D700-4404-94FA-786785AC6723}"/>
                </a:ext>
              </a:extLst>
            </p:cNvPr>
            <p:cNvCxnSpPr>
              <a:cxnSpLocks/>
              <a:stCxn id="29" idx="3"/>
            </p:cNvCxnSpPr>
            <p:nvPr/>
          </p:nvCxnSpPr>
          <p:spPr>
            <a:xfrm>
              <a:off x="6349523" y="4250256"/>
              <a:ext cx="392088" cy="0"/>
            </a:xfrm>
            <a:prstGeom prst="straightConnector1">
              <a:avLst/>
            </a:prstGeom>
            <a:noFill/>
            <a:ln w="6350" cap="flat" cmpd="sng" algn="ctr">
              <a:solidFill>
                <a:srgbClr val="2D2C2C"/>
              </a:solidFill>
              <a:prstDash val="solid"/>
              <a:miter lim="800000"/>
              <a:tailEnd type="triangle"/>
            </a:ln>
            <a:effectLst/>
          </p:spPr>
        </p:cxnSp>
        <p:cxnSp>
          <p:nvCxnSpPr>
            <p:cNvPr id="32" name="Straight Arrow Connector 31">
              <a:extLst>
                <a:ext uri="{FF2B5EF4-FFF2-40B4-BE49-F238E27FC236}">
                  <a16:creationId xmlns:a16="http://schemas.microsoft.com/office/drawing/2014/main" id="{F9E779E1-35CF-4725-B8AE-14A0330168AF}"/>
                </a:ext>
              </a:extLst>
            </p:cNvPr>
            <p:cNvCxnSpPr>
              <a:stCxn id="27" idx="1"/>
            </p:cNvCxnSpPr>
            <p:nvPr/>
          </p:nvCxnSpPr>
          <p:spPr>
            <a:xfrm flipH="1">
              <a:off x="2758938" y="2614106"/>
              <a:ext cx="435405" cy="0"/>
            </a:xfrm>
            <a:prstGeom prst="straightConnector1">
              <a:avLst/>
            </a:prstGeom>
            <a:ln>
              <a:solidFill>
                <a:srgbClr val="2D2C2C"/>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87313467"/>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B4BF30-D1DE-4255-97C4-C29C6D27D321}"/>
              </a:ext>
            </a:extLst>
          </p:cNvPr>
          <p:cNvSpPr>
            <a:spLocks noGrp="1"/>
          </p:cNvSpPr>
          <p:nvPr>
            <p:ph type="title"/>
          </p:nvPr>
        </p:nvSpPr>
        <p:spPr>
          <a:xfrm>
            <a:off x="457200" y="637006"/>
            <a:ext cx="8229600" cy="689591"/>
          </a:xfrm>
        </p:spPr>
        <p:txBody>
          <a:bodyPr/>
          <a:lstStyle/>
          <a:p>
            <a:r>
              <a:rPr lang="en-US"/>
              <a:t>2D Network view: </a:t>
            </a:r>
            <a:r>
              <a:rPr lang="en-US">
                <a:solidFill>
                  <a:srgbClr val="2D2C2C"/>
                </a:solidFill>
              </a:rPr>
              <a:t>Colors</a:t>
            </a:r>
            <a:r>
              <a:rPr lang="en-US"/>
              <a:t> </a:t>
            </a:r>
            <a:br>
              <a:rPr lang="en-US" sz="2400"/>
            </a:br>
            <a:r>
              <a:rPr lang="en-US" sz="1800" b="0"/>
              <a:t>(opens the </a:t>
            </a:r>
            <a:r>
              <a:rPr lang="en-US" sz="1800">
                <a:solidFill>
                  <a:srgbClr val="2D2C2C"/>
                </a:solidFill>
              </a:rPr>
              <a:t>Global Settings </a:t>
            </a:r>
            <a:r>
              <a:rPr lang="en-US" sz="1800" b="0"/>
              <a:t>styling tab)</a:t>
            </a:r>
            <a:br>
              <a:rPr lang="en-US" sz="1800" b="0"/>
            </a:br>
            <a:endParaRPr lang="en-US" sz="1800" b="0"/>
          </a:p>
        </p:txBody>
      </p:sp>
      <p:pic>
        <p:nvPicPr>
          <p:cNvPr id="4" name="Picture 3">
            <a:extLst>
              <a:ext uri="{FF2B5EF4-FFF2-40B4-BE49-F238E27FC236}">
                <a16:creationId xmlns:a16="http://schemas.microsoft.com/office/drawing/2014/main" id="{731C7758-FC4A-45A7-B3AF-8FEAEB53C788}"/>
              </a:ext>
            </a:extLst>
          </p:cNvPr>
          <p:cNvPicPr>
            <a:picLocks noChangeAspect="1"/>
          </p:cNvPicPr>
          <p:nvPr/>
        </p:nvPicPr>
        <p:blipFill>
          <a:blip r:embed="rId2"/>
          <a:stretch>
            <a:fillRect/>
          </a:stretch>
        </p:blipFill>
        <p:spPr>
          <a:xfrm>
            <a:off x="4843734" y="1852128"/>
            <a:ext cx="4159519" cy="2139079"/>
          </a:xfrm>
          <a:prstGeom prst="rect">
            <a:avLst/>
          </a:prstGeom>
          <a:ln>
            <a:solidFill>
              <a:srgbClr val="2D2C2C"/>
            </a:solidFill>
          </a:ln>
        </p:spPr>
      </p:pic>
      <p:pic>
        <p:nvPicPr>
          <p:cNvPr id="6" name="Picture 5">
            <a:extLst>
              <a:ext uri="{FF2B5EF4-FFF2-40B4-BE49-F238E27FC236}">
                <a16:creationId xmlns:a16="http://schemas.microsoft.com/office/drawing/2014/main" id="{69303C65-4CF8-4CC7-9B03-F4AD0D9730D3}"/>
              </a:ext>
            </a:extLst>
          </p:cNvPr>
          <p:cNvPicPr>
            <a:picLocks noChangeAspect="1"/>
          </p:cNvPicPr>
          <p:nvPr/>
        </p:nvPicPr>
        <p:blipFill>
          <a:blip r:embed="rId3"/>
          <a:stretch>
            <a:fillRect/>
          </a:stretch>
        </p:blipFill>
        <p:spPr>
          <a:xfrm>
            <a:off x="1031951" y="1116158"/>
            <a:ext cx="2265020" cy="967634"/>
          </a:xfrm>
          <a:prstGeom prst="rect">
            <a:avLst/>
          </a:prstGeom>
          <a:ln>
            <a:solidFill>
              <a:srgbClr val="2D2C2C"/>
            </a:solidFill>
          </a:ln>
        </p:spPr>
      </p:pic>
      <p:sp>
        <p:nvSpPr>
          <p:cNvPr id="7" name="Oval 6">
            <a:extLst>
              <a:ext uri="{FF2B5EF4-FFF2-40B4-BE49-F238E27FC236}">
                <a16:creationId xmlns:a16="http://schemas.microsoft.com/office/drawing/2014/main" id="{276D6EDD-3F95-4781-BC0D-F77855AC9722}"/>
              </a:ext>
            </a:extLst>
          </p:cNvPr>
          <p:cNvSpPr/>
          <p:nvPr/>
        </p:nvSpPr>
        <p:spPr>
          <a:xfrm>
            <a:off x="1781541" y="1832023"/>
            <a:ext cx="912535" cy="118598"/>
          </a:xfrm>
          <a:prstGeom prst="ellipse">
            <a:avLst/>
          </a:prstGeom>
          <a:noFill/>
          <a:ln w="9525">
            <a:solidFill>
              <a:srgbClr val="2D2C2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6A71"/>
              </a:solidFill>
            </a:endParaRPr>
          </a:p>
        </p:txBody>
      </p:sp>
      <p:pic>
        <p:nvPicPr>
          <p:cNvPr id="8" name="Picture 7">
            <a:extLst>
              <a:ext uri="{FF2B5EF4-FFF2-40B4-BE49-F238E27FC236}">
                <a16:creationId xmlns:a16="http://schemas.microsoft.com/office/drawing/2014/main" id="{9DD5781B-26CB-41C2-A7C1-00DC38616BC1}"/>
              </a:ext>
            </a:extLst>
          </p:cNvPr>
          <p:cNvPicPr>
            <a:picLocks noChangeAspect="1"/>
          </p:cNvPicPr>
          <p:nvPr/>
        </p:nvPicPr>
        <p:blipFill>
          <a:blip r:embed="rId4"/>
          <a:stretch>
            <a:fillRect/>
          </a:stretch>
        </p:blipFill>
        <p:spPr>
          <a:xfrm>
            <a:off x="1083442" y="2189021"/>
            <a:ext cx="2322927" cy="2691423"/>
          </a:xfrm>
          <a:prstGeom prst="rect">
            <a:avLst/>
          </a:prstGeom>
          <a:ln w="9525">
            <a:solidFill>
              <a:srgbClr val="2D2C2C"/>
            </a:solidFill>
          </a:ln>
        </p:spPr>
      </p:pic>
      <p:cxnSp>
        <p:nvCxnSpPr>
          <p:cNvPr id="9" name="Straight Arrow Connector 8">
            <a:extLst>
              <a:ext uri="{FF2B5EF4-FFF2-40B4-BE49-F238E27FC236}">
                <a16:creationId xmlns:a16="http://schemas.microsoft.com/office/drawing/2014/main" id="{E96A267E-D685-4548-8872-F3F1F828C987}"/>
              </a:ext>
            </a:extLst>
          </p:cNvPr>
          <p:cNvCxnSpPr>
            <a:cxnSpLocks/>
            <a:endCxn id="8" idx="0"/>
          </p:cNvCxnSpPr>
          <p:nvPr/>
        </p:nvCxnSpPr>
        <p:spPr>
          <a:xfrm>
            <a:off x="2237808" y="1967011"/>
            <a:ext cx="7098" cy="222010"/>
          </a:xfrm>
          <a:prstGeom prst="straightConnector1">
            <a:avLst/>
          </a:prstGeom>
          <a:ln>
            <a:solidFill>
              <a:srgbClr val="2D2C2C"/>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37541F59-1F24-434F-9770-F52CA740F14E}"/>
              </a:ext>
            </a:extLst>
          </p:cNvPr>
          <p:cNvCxnSpPr>
            <a:cxnSpLocks/>
          </p:cNvCxnSpPr>
          <p:nvPr/>
        </p:nvCxnSpPr>
        <p:spPr>
          <a:xfrm>
            <a:off x="3274669" y="3303652"/>
            <a:ext cx="2479136" cy="342964"/>
          </a:xfrm>
          <a:prstGeom prst="straightConnector1">
            <a:avLst/>
          </a:prstGeom>
          <a:ln>
            <a:solidFill>
              <a:srgbClr val="2D2C2C"/>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E68F3DDE-5633-49C2-80EB-B5B932A89173}"/>
              </a:ext>
            </a:extLst>
          </p:cNvPr>
          <p:cNvCxnSpPr>
            <a:cxnSpLocks/>
            <a:stCxn id="12" idx="6"/>
          </p:cNvCxnSpPr>
          <p:nvPr/>
        </p:nvCxnSpPr>
        <p:spPr>
          <a:xfrm>
            <a:off x="3390197" y="2866851"/>
            <a:ext cx="1930950" cy="0"/>
          </a:xfrm>
          <a:prstGeom prst="straightConnector1">
            <a:avLst/>
          </a:prstGeom>
          <a:ln>
            <a:solidFill>
              <a:srgbClr val="2D2C2C"/>
            </a:solidFill>
            <a:tailEnd type="triangle"/>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A97DF3C8-381D-4FE0-9FBC-49654F6472DC}"/>
              </a:ext>
            </a:extLst>
          </p:cNvPr>
          <p:cNvSpPr/>
          <p:nvPr/>
        </p:nvSpPr>
        <p:spPr>
          <a:xfrm>
            <a:off x="1638100" y="2696362"/>
            <a:ext cx="1752097" cy="340978"/>
          </a:xfrm>
          <a:prstGeom prst="ellipse">
            <a:avLst/>
          </a:prstGeom>
          <a:noFill/>
          <a:ln w="9525">
            <a:solidFill>
              <a:srgbClr val="2D2C2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6A71"/>
              </a:solidFill>
            </a:endParaRPr>
          </a:p>
        </p:txBody>
      </p:sp>
      <p:sp>
        <p:nvSpPr>
          <p:cNvPr id="13" name="Oval 12">
            <a:extLst>
              <a:ext uri="{FF2B5EF4-FFF2-40B4-BE49-F238E27FC236}">
                <a16:creationId xmlns:a16="http://schemas.microsoft.com/office/drawing/2014/main" id="{80BC3B13-FB01-4DA5-9323-A18311722A83}"/>
              </a:ext>
            </a:extLst>
          </p:cNvPr>
          <p:cNvSpPr/>
          <p:nvPr/>
        </p:nvSpPr>
        <p:spPr>
          <a:xfrm>
            <a:off x="1584990" y="3172819"/>
            <a:ext cx="1752097" cy="340978"/>
          </a:xfrm>
          <a:prstGeom prst="ellipse">
            <a:avLst/>
          </a:prstGeom>
          <a:noFill/>
          <a:ln w="9525">
            <a:solidFill>
              <a:srgbClr val="2D2C2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6A71"/>
              </a:solidFill>
            </a:endParaRPr>
          </a:p>
        </p:txBody>
      </p:sp>
      <p:sp>
        <p:nvSpPr>
          <p:cNvPr id="14" name="TextBox 13">
            <a:extLst>
              <a:ext uri="{FF2B5EF4-FFF2-40B4-BE49-F238E27FC236}">
                <a16:creationId xmlns:a16="http://schemas.microsoft.com/office/drawing/2014/main" id="{144F1AEF-C75F-4837-BA85-81F18A224E3C}"/>
              </a:ext>
            </a:extLst>
          </p:cNvPr>
          <p:cNvSpPr txBox="1"/>
          <p:nvPr/>
        </p:nvSpPr>
        <p:spPr>
          <a:xfrm>
            <a:off x="4492594" y="680631"/>
            <a:ext cx="4592747" cy="954107"/>
          </a:xfrm>
          <a:prstGeom prst="rect">
            <a:avLst/>
          </a:prstGeom>
          <a:noFill/>
          <a:ln>
            <a:solidFill>
              <a:srgbClr val="2D2C2C"/>
            </a:solidFill>
          </a:ln>
        </p:spPr>
        <p:txBody>
          <a:bodyPr wrap="square" rtlCol="0">
            <a:spAutoFit/>
          </a:bodyPr>
          <a:lstStyle/>
          <a:p>
            <a:r>
              <a:rPr lang="en-US" sz="1400">
                <a:solidFill>
                  <a:srgbClr val="2D2C2C"/>
                </a:solidFill>
                <a:latin typeface="Calibri" panose="020F0502020204030204" pitchFamily="34" charset="0"/>
                <a:cs typeface="Calibri" panose="020F0502020204030204" pitchFamily="34" charset="0"/>
              </a:rPr>
              <a:t>Nodes are colored by whether or not the patient died of the illness. Links are colored by type of link (i.e., person-to-person [contact tracing in blue] or person-to-place [location link in green]).</a:t>
            </a:r>
          </a:p>
        </p:txBody>
      </p:sp>
      <p:sp>
        <p:nvSpPr>
          <p:cNvPr id="16" name="TextBox 15">
            <a:extLst>
              <a:ext uri="{FF2B5EF4-FFF2-40B4-BE49-F238E27FC236}">
                <a16:creationId xmlns:a16="http://schemas.microsoft.com/office/drawing/2014/main" id="{FCC456C1-7C73-422D-932A-504A128791DE}"/>
              </a:ext>
            </a:extLst>
          </p:cNvPr>
          <p:cNvSpPr txBox="1"/>
          <p:nvPr/>
        </p:nvSpPr>
        <p:spPr>
          <a:xfrm>
            <a:off x="5288991" y="4297651"/>
            <a:ext cx="3396824" cy="523220"/>
          </a:xfrm>
          <a:prstGeom prst="rect">
            <a:avLst/>
          </a:prstGeom>
          <a:noFill/>
          <a:ln>
            <a:solidFill>
              <a:srgbClr val="2D2C2C"/>
            </a:solidFill>
          </a:ln>
        </p:spPr>
        <p:txBody>
          <a:bodyPr wrap="square" rtlCol="0">
            <a:spAutoFit/>
          </a:bodyPr>
          <a:lstStyle/>
          <a:p>
            <a:pPr algn="ctr"/>
            <a:r>
              <a:rPr lang="en-US" sz="1400">
                <a:solidFill>
                  <a:srgbClr val="2D2C2C"/>
                </a:solidFill>
                <a:latin typeface="Calibri" panose="020F0502020204030204" pitchFamily="34" charset="0"/>
                <a:cs typeface="Calibri" panose="020F0502020204030204" pitchFamily="34" charset="0"/>
              </a:rPr>
              <a:t>(Empty) indicates that specific data point </a:t>
            </a:r>
          </a:p>
          <a:p>
            <a:pPr algn="ctr"/>
            <a:r>
              <a:rPr lang="en-US" sz="1400">
                <a:solidFill>
                  <a:srgbClr val="2D2C2C"/>
                </a:solidFill>
                <a:latin typeface="Calibri" panose="020F0502020204030204" pitchFamily="34" charset="0"/>
                <a:cs typeface="Calibri" panose="020F0502020204030204" pitchFamily="34" charset="0"/>
              </a:rPr>
              <a:t>for some cases is not in the data set.</a:t>
            </a:r>
          </a:p>
        </p:txBody>
      </p:sp>
      <p:cxnSp>
        <p:nvCxnSpPr>
          <p:cNvPr id="17" name="Straight Arrow Connector 16">
            <a:extLst>
              <a:ext uri="{FF2B5EF4-FFF2-40B4-BE49-F238E27FC236}">
                <a16:creationId xmlns:a16="http://schemas.microsoft.com/office/drawing/2014/main" id="{149AFC1D-8D00-4FA3-9921-38A37F08F961}"/>
              </a:ext>
            </a:extLst>
          </p:cNvPr>
          <p:cNvCxnSpPr>
            <a:cxnSpLocks/>
          </p:cNvCxnSpPr>
          <p:nvPr/>
        </p:nvCxnSpPr>
        <p:spPr>
          <a:xfrm flipV="1">
            <a:off x="7141556" y="3037340"/>
            <a:ext cx="325920" cy="1263815"/>
          </a:xfrm>
          <a:prstGeom prst="straightConnector1">
            <a:avLst/>
          </a:prstGeom>
          <a:ln>
            <a:solidFill>
              <a:srgbClr val="2D2C2C"/>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B50A4C94-91F1-4C97-97F1-873850E22E23}"/>
              </a:ext>
            </a:extLst>
          </p:cNvPr>
          <p:cNvCxnSpPr>
            <a:cxnSpLocks/>
          </p:cNvCxnSpPr>
          <p:nvPr/>
        </p:nvCxnSpPr>
        <p:spPr>
          <a:xfrm flipV="1">
            <a:off x="7755836" y="3690059"/>
            <a:ext cx="0" cy="602295"/>
          </a:xfrm>
          <a:prstGeom prst="straightConnector1">
            <a:avLst/>
          </a:prstGeom>
          <a:ln>
            <a:solidFill>
              <a:srgbClr val="2D2C2C"/>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4307651"/>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628CE5-13F7-4BA0-B3EE-AE80F749ACED}"/>
              </a:ext>
            </a:extLst>
          </p:cNvPr>
          <p:cNvSpPr>
            <a:spLocks noGrp="1"/>
          </p:cNvSpPr>
          <p:nvPr>
            <p:ph type="title"/>
          </p:nvPr>
        </p:nvSpPr>
        <p:spPr>
          <a:xfrm>
            <a:off x="369277" y="298797"/>
            <a:ext cx="8229600" cy="689591"/>
          </a:xfrm>
        </p:spPr>
        <p:txBody>
          <a:bodyPr/>
          <a:lstStyle/>
          <a:p>
            <a:r>
              <a:rPr lang="en-US"/>
              <a:t>2D Network view: </a:t>
            </a:r>
            <a:r>
              <a:rPr lang="en-US">
                <a:solidFill>
                  <a:srgbClr val="2D2C2C"/>
                </a:solidFill>
              </a:rPr>
              <a:t>Links</a:t>
            </a:r>
            <a:r>
              <a:rPr lang="en-US"/>
              <a:t> settings, </a:t>
            </a:r>
            <a:r>
              <a:rPr lang="en-US">
                <a:solidFill>
                  <a:srgbClr val="2D2C2C"/>
                </a:solidFill>
              </a:rPr>
              <a:t>Labels</a:t>
            </a:r>
            <a:r>
              <a:rPr lang="en-US"/>
              <a:t> and </a:t>
            </a:r>
            <a:r>
              <a:rPr lang="en-US">
                <a:solidFill>
                  <a:srgbClr val="2D2C2C"/>
                </a:solidFill>
              </a:rPr>
              <a:t>Tooltips</a:t>
            </a:r>
            <a:br>
              <a:rPr lang="en-US" sz="2400"/>
            </a:br>
            <a:endParaRPr lang="en-US" sz="2400"/>
          </a:p>
        </p:txBody>
      </p:sp>
      <p:grpSp>
        <p:nvGrpSpPr>
          <p:cNvPr id="4" name="Group 3">
            <a:extLst>
              <a:ext uri="{FF2B5EF4-FFF2-40B4-BE49-F238E27FC236}">
                <a16:creationId xmlns:a16="http://schemas.microsoft.com/office/drawing/2014/main" id="{87104C17-BACD-4A33-8B3D-ED9DCCB757D1}"/>
              </a:ext>
            </a:extLst>
          </p:cNvPr>
          <p:cNvGrpSpPr/>
          <p:nvPr/>
        </p:nvGrpSpPr>
        <p:grpSpPr>
          <a:xfrm>
            <a:off x="433647" y="1160391"/>
            <a:ext cx="8499114" cy="3053511"/>
            <a:chOff x="82442" y="1237038"/>
            <a:chExt cx="11510189" cy="4776378"/>
          </a:xfrm>
        </p:grpSpPr>
        <p:pic>
          <p:nvPicPr>
            <p:cNvPr id="5" name="Picture 4">
              <a:extLst>
                <a:ext uri="{FF2B5EF4-FFF2-40B4-BE49-F238E27FC236}">
                  <a16:creationId xmlns:a16="http://schemas.microsoft.com/office/drawing/2014/main" id="{8C0E300C-B099-4D27-A29A-49D2F3969020}"/>
                </a:ext>
              </a:extLst>
            </p:cNvPr>
            <p:cNvPicPr>
              <a:picLocks noChangeAspect="1"/>
            </p:cNvPicPr>
            <p:nvPr/>
          </p:nvPicPr>
          <p:blipFill>
            <a:blip r:embed="rId2"/>
            <a:stretch>
              <a:fillRect/>
            </a:stretch>
          </p:blipFill>
          <p:spPr>
            <a:xfrm>
              <a:off x="82442" y="1442268"/>
              <a:ext cx="4610100" cy="3552825"/>
            </a:xfrm>
            <a:prstGeom prst="rect">
              <a:avLst/>
            </a:prstGeom>
            <a:ln>
              <a:solidFill>
                <a:sysClr val="windowText" lastClr="000000"/>
              </a:solidFill>
            </a:ln>
          </p:spPr>
        </p:pic>
        <p:pic>
          <p:nvPicPr>
            <p:cNvPr id="6" name="Picture 5">
              <a:extLst>
                <a:ext uri="{FF2B5EF4-FFF2-40B4-BE49-F238E27FC236}">
                  <a16:creationId xmlns:a16="http://schemas.microsoft.com/office/drawing/2014/main" id="{372803D6-7BDD-4AA2-9749-2E6DBD72E96A}"/>
                </a:ext>
              </a:extLst>
            </p:cNvPr>
            <p:cNvPicPr>
              <a:picLocks noChangeAspect="1"/>
            </p:cNvPicPr>
            <p:nvPr/>
          </p:nvPicPr>
          <p:blipFill>
            <a:blip r:embed="rId3"/>
            <a:stretch>
              <a:fillRect/>
            </a:stretch>
          </p:blipFill>
          <p:spPr>
            <a:xfrm>
              <a:off x="5719918" y="1237038"/>
              <a:ext cx="5507714" cy="3963283"/>
            </a:xfrm>
            <a:prstGeom prst="rect">
              <a:avLst/>
            </a:prstGeom>
            <a:ln>
              <a:solidFill>
                <a:sysClr val="windowText" lastClr="000000"/>
              </a:solidFill>
            </a:ln>
          </p:spPr>
        </p:pic>
        <p:cxnSp>
          <p:nvCxnSpPr>
            <p:cNvPr id="7" name="Straight Arrow Connector 6">
              <a:extLst>
                <a:ext uri="{FF2B5EF4-FFF2-40B4-BE49-F238E27FC236}">
                  <a16:creationId xmlns:a16="http://schemas.microsoft.com/office/drawing/2014/main" id="{335CB94A-66D2-41B4-B7A5-A7E8655A406D}"/>
                </a:ext>
              </a:extLst>
            </p:cNvPr>
            <p:cNvCxnSpPr>
              <a:cxnSpLocks/>
            </p:cNvCxnSpPr>
            <p:nvPr/>
          </p:nvCxnSpPr>
          <p:spPr>
            <a:xfrm>
              <a:off x="4122295" y="3428999"/>
              <a:ext cx="1843790" cy="0"/>
            </a:xfrm>
            <a:prstGeom prst="straightConnector1">
              <a:avLst/>
            </a:prstGeom>
            <a:noFill/>
            <a:ln w="6350" cap="flat" cmpd="sng" algn="ctr">
              <a:solidFill>
                <a:sysClr val="windowText" lastClr="000000"/>
              </a:solidFill>
              <a:prstDash val="solid"/>
              <a:miter lim="800000"/>
              <a:tailEnd type="triangle"/>
            </a:ln>
            <a:effectLst/>
          </p:spPr>
        </p:cxnSp>
        <p:sp>
          <p:nvSpPr>
            <p:cNvPr id="8" name="TextBox 7">
              <a:extLst>
                <a:ext uri="{FF2B5EF4-FFF2-40B4-BE49-F238E27FC236}">
                  <a16:creationId xmlns:a16="http://schemas.microsoft.com/office/drawing/2014/main" id="{EC00F5BE-FD49-466E-9783-E165CF22269D}"/>
                </a:ext>
              </a:extLst>
            </p:cNvPr>
            <p:cNvSpPr txBox="1"/>
            <p:nvPr/>
          </p:nvSpPr>
          <p:spPr>
            <a:xfrm>
              <a:off x="479275" y="5531984"/>
              <a:ext cx="11113356" cy="481432"/>
            </a:xfrm>
            <a:prstGeom prst="rect">
              <a:avLst/>
            </a:prstGeom>
            <a:noFill/>
            <a:ln>
              <a:solidFill>
                <a:sysClr val="windowText" lastClr="000000"/>
              </a:solidFill>
            </a:ln>
          </p:spPr>
          <p:txBody>
            <a:bodyPr wrap="non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prstClr val="black"/>
                  </a:solidFill>
                  <a:effectLst/>
                  <a:uLnTx/>
                  <a:uFillTx/>
                  <a:latin typeface="Calibri" panose="020F0502020204030204"/>
                </a:rPr>
                <a:t>Choose to display </a:t>
              </a:r>
              <a:r>
                <a:rPr kumimoji="0" lang="en-US" sz="1400" b="1" i="0" u="none" strike="noStrike" kern="0" cap="none" spc="0" normalizeH="0" baseline="0" noProof="0">
                  <a:ln>
                    <a:noFill/>
                  </a:ln>
                  <a:solidFill>
                    <a:prstClr val="black"/>
                  </a:solidFill>
                  <a:effectLst/>
                  <a:uLnTx/>
                  <a:uFillTx/>
                  <a:latin typeface="Calibri" panose="020F0502020204030204"/>
                </a:rPr>
                <a:t>Links Label </a:t>
              </a:r>
              <a:r>
                <a:rPr kumimoji="0" lang="en-US" sz="1400" b="0" i="0" u="none" strike="noStrike" kern="0" cap="none" spc="0" normalizeH="0" baseline="0" noProof="0">
                  <a:ln>
                    <a:noFill/>
                  </a:ln>
                  <a:solidFill>
                    <a:prstClr val="black"/>
                  </a:solidFill>
                  <a:effectLst/>
                  <a:uLnTx/>
                  <a:uFillTx/>
                  <a:latin typeface="Calibri" panose="020F0502020204030204"/>
                </a:rPr>
                <a:t>if desired. In this example, we selected cluster to show cluster IDs on the edge.</a:t>
              </a:r>
            </a:p>
          </p:txBody>
        </p:sp>
      </p:grpSp>
    </p:spTree>
    <p:extLst>
      <p:ext uri="{BB962C8B-B14F-4D97-AF65-F5344CB8AC3E}">
        <p14:creationId xmlns:p14="http://schemas.microsoft.com/office/powerpoint/2010/main" val="21970174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A1360C4-C342-439C-894A-A897482EA5EA}"/>
              </a:ext>
            </a:extLst>
          </p:cNvPr>
          <p:cNvSpPr txBox="1">
            <a:spLocks/>
          </p:cNvSpPr>
          <p:nvPr/>
        </p:nvSpPr>
        <p:spPr>
          <a:xfrm>
            <a:off x="374599" y="223713"/>
            <a:ext cx="7886700" cy="994172"/>
          </a:xfrm>
          <a:prstGeom prst="rect">
            <a:avLst/>
          </a:prstGeom>
        </p:spPr>
        <p:txBody>
          <a:bodyPr anchor="b" anchorCtr="0"/>
          <a:lstStyle>
            <a:lvl1pPr algn="l" rtl="0" eaLnBrk="0" fontAlgn="base" hangingPunct="0">
              <a:lnSpc>
                <a:spcPts val="3000"/>
              </a:lnSpc>
              <a:spcBef>
                <a:spcPct val="0"/>
              </a:spcBef>
              <a:spcAft>
                <a:spcPct val="0"/>
              </a:spcAft>
              <a:defRPr sz="2800" b="1" kern="1200" baseline="0">
                <a:solidFill>
                  <a:srgbClr val="006A71"/>
                </a:solidFill>
                <a:effectLst/>
                <a:latin typeface="Calibri" pitchFamily="34" charset="0"/>
                <a:ea typeface="+mj-ea"/>
                <a:cs typeface="+mj-cs"/>
              </a:defRPr>
            </a:lvl1pPr>
            <a:lvl2pPr algn="ctr" rtl="0" eaLnBrk="0" fontAlgn="base" hangingPunct="0">
              <a:spcBef>
                <a:spcPct val="0"/>
              </a:spcBef>
              <a:spcAft>
                <a:spcPct val="0"/>
              </a:spcAft>
              <a:defRPr sz="4400">
                <a:solidFill>
                  <a:schemeClr val="tx1"/>
                </a:solidFill>
                <a:latin typeface="Myriad Web Pro" panose="020B0503030403020204" pitchFamily="34" charset="0"/>
              </a:defRPr>
            </a:lvl2pPr>
            <a:lvl3pPr algn="ctr" rtl="0" eaLnBrk="0" fontAlgn="base" hangingPunct="0">
              <a:spcBef>
                <a:spcPct val="0"/>
              </a:spcBef>
              <a:spcAft>
                <a:spcPct val="0"/>
              </a:spcAft>
              <a:defRPr sz="4400">
                <a:solidFill>
                  <a:schemeClr val="tx1"/>
                </a:solidFill>
                <a:latin typeface="Myriad Web Pro" panose="020B0503030403020204" pitchFamily="34" charset="0"/>
              </a:defRPr>
            </a:lvl3pPr>
            <a:lvl4pPr algn="ctr" rtl="0" eaLnBrk="0" fontAlgn="base" hangingPunct="0">
              <a:spcBef>
                <a:spcPct val="0"/>
              </a:spcBef>
              <a:spcAft>
                <a:spcPct val="0"/>
              </a:spcAft>
              <a:defRPr sz="4400">
                <a:solidFill>
                  <a:schemeClr val="tx1"/>
                </a:solidFill>
                <a:latin typeface="Myriad Web Pro" panose="020B0503030403020204" pitchFamily="34" charset="0"/>
              </a:defRPr>
            </a:lvl4pPr>
            <a:lvl5pPr algn="ctr" rtl="0" eaLnBrk="0" fontAlgn="base" hangingPunct="0">
              <a:spcBef>
                <a:spcPct val="0"/>
              </a:spcBef>
              <a:spcAft>
                <a:spcPct val="0"/>
              </a:spcAft>
              <a:defRPr sz="4400">
                <a:solidFill>
                  <a:schemeClr val="tx1"/>
                </a:solidFill>
                <a:latin typeface="Myriad Web Pro" panose="020B0503030403020204" pitchFamily="34" charset="0"/>
              </a:defRPr>
            </a:lvl5pPr>
            <a:lvl6pPr marL="457200" algn="ctr" rtl="0" fontAlgn="base">
              <a:spcBef>
                <a:spcPct val="0"/>
              </a:spcBef>
              <a:spcAft>
                <a:spcPct val="0"/>
              </a:spcAft>
              <a:defRPr sz="4400">
                <a:solidFill>
                  <a:schemeClr val="tx1"/>
                </a:solidFill>
                <a:latin typeface="Myriad Web Pro" panose="020B0503030403020204" pitchFamily="34" charset="0"/>
              </a:defRPr>
            </a:lvl6pPr>
            <a:lvl7pPr marL="914400" algn="ctr" rtl="0" fontAlgn="base">
              <a:spcBef>
                <a:spcPct val="0"/>
              </a:spcBef>
              <a:spcAft>
                <a:spcPct val="0"/>
              </a:spcAft>
              <a:defRPr sz="4400">
                <a:solidFill>
                  <a:schemeClr val="tx1"/>
                </a:solidFill>
                <a:latin typeface="Myriad Web Pro" panose="020B0503030403020204" pitchFamily="34" charset="0"/>
              </a:defRPr>
            </a:lvl7pPr>
            <a:lvl8pPr marL="1371600" algn="ctr" rtl="0" fontAlgn="base">
              <a:spcBef>
                <a:spcPct val="0"/>
              </a:spcBef>
              <a:spcAft>
                <a:spcPct val="0"/>
              </a:spcAft>
              <a:defRPr sz="4400">
                <a:solidFill>
                  <a:schemeClr val="tx1"/>
                </a:solidFill>
                <a:latin typeface="Myriad Web Pro" panose="020B0503030403020204" pitchFamily="34" charset="0"/>
              </a:defRPr>
            </a:lvl8pPr>
            <a:lvl9pPr marL="1828800" algn="ctr" rtl="0" fontAlgn="base">
              <a:spcBef>
                <a:spcPct val="0"/>
              </a:spcBef>
              <a:spcAft>
                <a:spcPct val="0"/>
              </a:spcAft>
              <a:defRPr sz="4400">
                <a:solidFill>
                  <a:schemeClr val="tx1"/>
                </a:solidFill>
                <a:latin typeface="Myriad Web Pro" panose="020B0503030403020204" pitchFamily="34" charset="0"/>
              </a:defRPr>
            </a:lvl9pPr>
          </a:lstStyle>
          <a:p>
            <a:r>
              <a:rPr lang="en-US">
                <a:cs typeface="Calibri" panose="020F0502020204030204" pitchFamily="34" charset="0"/>
              </a:rPr>
              <a:t>Introduction to MicrobeTrace</a:t>
            </a:r>
            <a:br>
              <a:rPr lang="en-US">
                <a:cs typeface="Calibri" panose="020F0502020204030204" pitchFamily="34" charset="0"/>
              </a:rPr>
            </a:br>
            <a:endParaRPr lang="en-US">
              <a:cs typeface="Calibri" panose="020F0502020204030204" pitchFamily="34" charset="0"/>
            </a:endParaRPr>
          </a:p>
        </p:txBody>
      </p:sp>
      <p:sp>
        <p:nvSpPr>
          <p:cNvPr id="5" name="Content Placeholder 2">
            <a:extLst>
              <a:ext uri="{FF2B5EF4-FFF2-40B4-BE49-F238E27FC236}">
                <a16:creationId xmlns:a16="http://schemas.microsoft.com/office/drawing/2014/main" id="{3124183C-1880-4A58-B069-23154BD011E1}"/>
              </a:ext>
            </a:extLst>
          </p:cNvPr>
          <p:cNvSpPr txBox="1">
            <a:spLocks/>
          </p:cNvSpPr>
          <p:nvPr/>
        </p:nvSpPr>
        <p:spPr>
          <a:xfrm>
            <a:off x="96632" y="1059022"/>
            <a:ext cx="3298641" cy="3845030"/>
          </a:xfrm>
          <a:prstGeom prst="rect">
            <a:avLst/>
          </a:prstGeom>
        </p:spPr>
        <p:txBody>
          <a:bodyPr vert="horz" wrap="square" lIns="68580" tIns="34290" rIns="68580" bIns="34290" numCol="1" rtlCol="0" anchor="t" anchorCtr="0" compatLnSpc="1">
            <a:prstTxWarp prst="textNoShape">
              <a:avLst/>
            </a:prstTxWarp>
            <a:normAutofit fontScale="55000" lnSpcReduction="20000"/>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rgbClr val="2D2D2D"/>
                </a:solidFill>
                <a:latin typeface="Calibri" panose="020F0502020204030204" pitchFamily="34" charset="0"/>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rgbClr val="2D2D2D"/>
                </a:solidFill>
                <a:latin typeface="Calibri" panose="020F0502020204030204" pitchFamily="34" charset="0"/>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rgbClr val="2D2D2D"/>
                </a:solidFill>
                <a:latin typeface="Calibri" panose="020F0502020204030204" pitchFamily="34" charset="0"/>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rgbClr val="2D2D2D"/>
                </a:solidFill>
                <a:latin typeface="Calibri" panose="020F0502020204030204" pitchFamily="34"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rgbClr val="2D2D2D"/>
                </a:solidFill>
                <a:latin typeface="Calibri" panose="020F050202020403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t>A powerful, secure, user-friendly data visualization tool </a:t>
            </a:r>
          </a:p>
          <a:p>
            <a:r>
              <a:rPr lang="en-US"/>
              <a:t>Handles various input files: </a:t>
            </a:r>
          </a:p>
          <a:p>
            <a:pPr lvl="1"/>
            <a:r>
              <a:rPr lang="en-US"/>
              <a:t>edge lists (contact tracing data), </a:t>
            </a:r>
            <a:endParaRPr lang="en-US">
              <a:cs typeface="Calibri"/>
            </a:endParaRPr>
          </a:p>
          <a:p>
            <a:pPr lvl="1"/>
            <a:r>
              <a:rPr lang="en-US"/>
              <a:t>node lists (demographic data), </a:t>
            </a:r>
            <a:endParaRPr lang="en-US">
              <a:cs typeface="Calibri" panose="020F0502020204030204"/>
            </a:endParaRPr>
          </a:p>
          <a:p>
            <a:pPr lvl="1"/>
            <a:r>
              <a:rPr lang="en-US"/>
              <a:t>sequence data (FASTA, distance matrices, phylogenetic trees)</a:t>
            </a:r>
          </a:p>
          <a:p>
            <a:r>
              <a:rPr lang="en-US"/>
              <a:t>Multiple visualization options to effectively process and view COVID-19 data</a:t>
            </a:r>
          </a:p>
          <a:p>
            <a:endParaRPr lang="en-US" u="sng">
              <a:cs typeface="Calibri"/>
            </a:endParaRPr>
          </a:p>
        </p:txBody>
      </p:sp>
      <p:sp>
        <p:nvSpPr>
          <p:cNvPr id="6" name="TextBox 5">
            <a:extLst>
              <a:ext uri="{FF2B5EF4-FFF2-40B4-BE49-F238E27FC236}">
                <a16:creationId xmlns:a16="http://schemas.microsoft.com/office/drawing/2014/main" id="{C084C07B-5643-40BD-9031-FDAF1F43D826}"/>
              </a:ext>
            </a:extLst>
          </p:cNvPr>
          <p:cNvSpPr txBox="1"/>
          <p:nvPr/>
        </p:nvSpPr>
        <p:spPr>
          <a:xfrm>
            <a:off x="3063648" y="4479301"/>
            <a:ext cx="5983721" cy="530915"/>
          </a:xfrm>
          <a:prstGeom prst="rect">
            <a:avLst/>
          </a:prstGeom>
          <a:noFill/>
          <a:ln>
            <a:solidFill>
              <a:schemeClr val="tx1"/>
            </a:solidFill>
          </a:ln>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r>
              <a:rPr lang="en-US" sz="1500">
                <a:cs typeface="Arial"/>
              </a:rPr>
              <a:t>Access MicrobeTrace at </a:t>
            </a:r>
            <a:r>
              <a:rPr lang="en-US" sz="1500">
                <a:solidFill>
                  <a:srgbClr val="0563C1"/>
                </a:solidFill>
                <a:cs typeface="Arial"/>
                <a:hlinkClick r:id="rId2"/>
              </a:rPr>
              <a:t>https://microbetrace.cdc.gov/MicrobeTrace/</a:t>
            </a:r>
            <a:r>
              <a:rPr lang="en-US" sz="1500">
                <a:cs typeface="Arial"/>
              </a:rPr>
              <a:t>​</a:t>
            </a:r>
            <a:endParaRPr lang="en-US" sz="1500"/>
          </a:p>
          <a:p>
            <a:r>
              <a:rPr lang="en-US" sz="1500">
                <a:cs typeface="Arial"/>
              </a:rPr>
              <a:t>Full-length tutorial webinar  </a:t>
            </a:r>
            <a:r>
              <a:rPr lang="en-US" sz="1500">
                <a:solidFill>
                  <a:srgbClr val="0563C1"/>
                </a:solidFill>
                <a:cs typeface="Arial"/>
                <a:hlinkClick r:id="rId3"/>
              </a:rPr>
              <a:t>https://youtu.be/5E-_Kb7yvHU</a:t>
            </a:r>
          </a:p>
        </p:txBody>
      </p:sp>
      <p:pic>
        <p:nvPicPr>
          <p:cNvPr id="7" name="Picture 6" descr="A close up of a map&#10;&#10;Description automatically generated">
            <a:extLst>
              <a:ext uri="{FF2B5EF4-FFF2-40B4-BE49-F238E27FC236}">
                <a16:creationId xmlns:a16="http://schemas.microsoft.com/office/drawing/2014/main" id="{9C1E155D-304F-425C-BDD0-488D4D89205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28291" y="1059023"/>
            <a:ext cx="5508165" cy="2584968"/>
          </a:xfrm>
          <a:prstGeom prst="rect">
            <a:avLst/>
          </a:prstGeom>
          <a:ln>
            <a:solidFill>
              <a:schemeClr val="accent6"/>
            </a:solidFill>
          </a:ln>
        </p:spPr>
      </p:pic>
    </p:spTree>
    <p:extLst>
      <p:ext uri="{BB962C8B-B14F-4D97-AF65-F5344CB8AC3E}">
        <p14:creationId xmlns:p14="http://schemas.microsoft.com/office/powerpoint/2010/main" val="4242451517"/>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6A741075-E330-4879-9B12-0BC4303B799B}"/>
              </a:ext>
            </a:extLst>
          </p:cNvPr>
          <p:cNvPicPr>
            <a:picLocks noChangeAspect="1"/>
          </p:cNvPicPr>
          <p:nvPr/>
        </p:nvPicPr>
        <p:blipFill>
          <a:blip r:embed="rId2"/>
          <a:stretch>
            <a:fillRect/>
          </a:stretch>
        </p:blipFill>
        <p:spPr>
          <a:xfrm>
            <a:off x="4937263" y="616689"/>
            <a:ext cx="3655224" cy="3482924"/>
          </a:xfrm>
          <a:prstGeom prst="rect">
            <a:avLst/>
          </a:prstGeom>
          <a:ln>
            <a:solidFill>
              <a:srgbClr val="2D2C2C"/>
            </a:solidFill>
          </a:ln>
        </p:spPr>
      </p:pic>
      <p:sp>
        <p:nvSpPr>
          <p:cNvPr id="2" name="Title 1">
            <a:extLst>
              <a:ext uri="{FF2B5EF4-FFF2-40B4-BE49-F238E27FC236}">
                <a16:creationId xmlns:a16="http://schemas.microsoft.com/office/drawing/2014/main" id="{FF4BF951-7B56-430D-B88B-B066D31888F8}"/>
              </a:ext>
            </a:extLst>
          </p:cNvPr>
          <p:cNvSpPr>
            <a:spLocks noGrp="1"/>
          </p:cNvSpPr>
          <p:nvPr>
            <p:ph type="title"/>
          </p:nvPr>
        </p:nvSpPr>
        <p:spPr>
          <a:xfrm>
            <a:off x="457200" y="205979"/>
            <a:ext cx="8229600" cy="689591"/>
          </a:xfrm>
        </p:spPr>
        <p:txBody>
          <a:bodyPr/>
          <a:lstStyle/>
          <a:p>
            <a:r>
              <a:rPr lang="en-US"/>
              <a:t>2D Network view: </a:t>
            </a:r>
            <a:r>
              <a:rPr lang="en-US">
                <a:solidFill>
                  <a:srgbClr val="2D2C2C"/>
                </a:solidFill>
              </a:rPr>
              <a:t>Links </a:t>
            </a:r>
            <a:r>
              <a:rPr lang="en-US"/>
              <a:t>settings, </a:t>
            </a:r>
            <a:r>
              <a:rPr lang="en-US">
                <a:solidFill>
                  <a:srgbClr val="2D2C2C"/>
                </a:solidFill>
              </a:rPr>
              <a:t>Shapes</a:t>
            </a:r>
            <a:r>
              <a:rPr lang="en-US"/>
              <a:t> and </a:t>
            </a:r>
            <a:r>
              <a:rPr lang="en-US">
                <a:solidFill>
                  <a:srgbClr val="2D2C2C"/>
                </a:solidFill>
              </a:rPr>
              <a:t>Sizes</a:t>
            </a:r>
            <a:br>
              <a:rPr lang="en-US"/>
            </a:br>
            <a:endParaRPr lang="en-US"/>
          </a:p>
        </p:txBody>
      </p:sp>
      <p:grpSp>
        <p:nvGrpSpPr>
          <p:cNvPr id="11" name="Group 10">
            <a:extLst>
              <a:ext uri="{FF2B5EF4-FFF2-40B4-BE49-F238E27FC236}">
                <a16:creationId xmlns:a16="http://schemas.microsoft.com/office/drawing/2014/main" id="{88DAFE0C-BD72-422B-94DC-D52438C03BEA}"/>
              </a:ext>
            </a:extLst>
          </p:cNvPr>
          <p:cNvGrpSpPr/>
          <p:nvPr/>
        </p:nvGrpSpPr>
        <p:grpSpPr>
          <a:xfrm>
            <a:off x="1176762" y="616689"/>
            <a:ext cx="5160242" cy="4283143"/>
            <a:chOff x="157212" y="951999"/>
            <a:chExt cx="7076061" cy="7322747"/>
          </a:xfrm>
        </p:grpSpPr>
        <p:grpSp>
          <p:nvGrpSpPr>
            <p:cNvPr id="12" name="Group 11">
              <a:extLst>
                <a:ext uri="{FF2B5EF4-FFF2-40B4-BE49-F238E27FC236}">
                  <a16:creationId xmlns:a16="http://schemas.microsoft.com/office/drawing/2014/main" id="{F74B7CA6-AB33-4C39-8BA6-21BBA538E4DC}"/>
                </a:ext>
              </a:extLst>
            </p:cNvPr>
            <p:cNvGrpSpPr/>
            <p:nvPr/>
          </p:nvGrpSpPr>
          <p:grpSpPr>
            <a:xfrm>
              <a:off x="157212" y="951999"/>
              <a:ext cx="3295851" cy="4269706"/>
              <a:chOff x="157212" y="951999"/>
              <a:chExt cx="3743024" cy="4954002"/>
            </a:xfrm>
          </p:grpSpPr>
          <p:pic>
            <p:nvPicPr>
              <p:cNvPr id="16" name="Picture 15">
                <a:extLst>
                  <a:ext uri="{FF2B5EF4-FFF2-40B4-BE49-F238E27FC236}">
                    <a16:creationId xmlns:a16="http://schemas.microsoft.com/office/drawing/2014/main" id="{79B7EC60-916D-4E03-9186-4A4F3014EC56}"/>
                  </a:ext>
                </a:extLst>
              </p:cNvPr>
              <p:cNvPicPr>
                <a:picLocks noChangeAspect="1"/>
              </p:cNvPicPr>
              <p:nvPr/>
            </p:nvPicPr>
            <p:blipFill>
              <a:blip r:embed="rId3"/>
              <a:stretch>
                <a:fillRect/>
              </a:stretch>
            </p:blipFill>
            <p:spPr>
              <a:xfrm>
                <a:off x="157212" y="951999"/>
                <a:ext cx="3743024" cy="4954002"/>
              </a:xfrm>
              <a:prstGeom prst="rect">
                <a:avLst/>
              </a:prstGeom>
              <a:ln>
                <a:solidFill>
                  <a:sysClr val="windowText" lastClr="000000"/>
                </a:solidFill>
              </a:ln>
            </p:spPr>
          </p:pic>
          <p:sp>
            <p:nvSpPr>
              <p:cNvPr id="17" name="Oval 16">
                <a:extLst>
                  <a:ext uri="{FF2B5EF4-FFF2-40B4-BE49-F238E27FC236}">
                    <a16:creationId xmlns:a16="http://schemas.microsoft.com/office/drawing/2014/main" id="{881D0282-DA41-4D34-A714-1DA7469CE5EE}"/>
                  </a:ext>
                </a:extLst>
              </p:cNvPr>
              <p:cNvSpPr/>
              <p:nvPr/>
            </p:nvSpPr>
            <p:spPr>
              <a:xfrm>
                <a:off x="1436521" y="2779295"/>
                <a:ext cx="2269205" cy="348916"/>
              </a:xfrm>
              <a:prstGeom prst="ellipse">
                <a:avLst/>
              </a:prstGeom>
              <a:noFill/>
              <a:ln w="1270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13" name="TextBox 12">
              <a:extLst>
                <a:ext uri="{FF2B5EF4-FFF2-40B4-BE49-F238E27FC236}">
                  <a16:creationId xmlns:a16="http://schemas.microsoft.com/office/drawing/2014/main" id="{335A9FAE-1706-40E1-A63C-211015685712}"/>
                </a:ext>
              </a:extLst>
            </p:cNvPr>
            <p:cNvSpPr txBox="1"/>
            <p:nvPr/>
          </p:nvSpPr>
          <p:spPr>
            <a:xfrm>
              <a:off x="157212" y="5538530"/>
              <a:ext cx="3951195" cy="2736216"/>
            </a:xfrm>
            <a:prstGeom prst="rect">
              <a:avLst/>
            </a:prstGeom>
            <a:noFill/>
            <a:ln>
              <a:solidFill>
                <a:srgbClr val="2D2C2C"/>
              </a:solidFill>
            </a:ln>
          </p:spPr>
          <p:txBody>
            <a:bodyPr wrap="square" rtlCol="0">
              <a:spAutoFit/>
            </a:bodyPr>
            <a:lstStyle/>
            <a:p>
              <a:pPr marL="285750" marR="0" lvl="0" indent="-285750" defTabSz="4572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0" cap="none" spc="0" normalizeH="0" baseline="0" noProof="0">
                  <a:ln>
                    <a:noFill/>
                  </a:ln>
                  <a:solidFill>
                    <a:prstClr val="black"/>
                  </a:solidFill>
                  <a:effectLst/>
                  <a:uLnTx/>
                  <a:uFillTx/>
                  <a:latin typeface="Calibri" panose="020F0502020204030204"/>
                </a:rPr>
                <a:t>Map width of links to any variable in the edge list (e.g., index).</a:t>
              </a:r>
            </a:p>
            <a:p>
              <a:pPr marL="285750" marR="0" lvl="0" indent="-285750" defTabSz="4572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0" cap="none" spc="0" normalizeH="0" baseline="0" noProof="0">
                  <a:ln>
                    <a:noFill/>
                  </a:ln>
                  <a:solidFill>
                    <a:prstClr val="black"/>
                  </a:solidFill>
                  <a:effectLst/>
                  <a:uLnTx/>
                  <a:uFillTx/>
                  <a:latin typeface="Calibri" panose="020F0502020204030204"/>
                </a:rPr>
                <a:t>Show directionality if demographic data support it.</a:t>
              </a:r>
            </a:p>
            <a:p>
              <a:pPr marL="285750" marR="0" lvl="0" indent="-285750" defTabSz="4572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0" cap="none" spc="0" normalizeH="0" baseline="0" noProof="0">
                  <a:ln>
                    <a:noFill/>
                  </a:ln>
                  <a:solidFill>
                    <a:prstClr val="black"/>
                  </a:solidFill>
                  <a:effectLst/>
                  <a:uLnTx/>
                  <a:uFillTx/>
                  <a:latin typeface="Calibri" panose="020F0502020204030204"/>
                </a:rPr>
                <a:t>Change link length for network clarity.</a:t>
              </a:r>
            </a:p>
          </p:txBody>
        </p:sp>
        <p:cxnSp>
          <p:nvCxnSpPr>
            <p:cNvPr id="14" name="Straight Arrow Connector 13">
              <a:extLst>
                <a:ext uri="{FF2B5EF4-FFF2-40B4-BE49-F238E27FC236}">
                  <a16:creationId xmlns:a16="http://schemas.microsoft.com/office/drawing/2014/main" id="{393B268D-DBD4-4EA2-AEB3-84E6667F4F17}"/>
                </a:ext>
              </a:extLst>
            </p:cNvPr>
            <p:cNvCxnSpPr>
              <a:cxnSpLocks/>
              <a:stCxn id="17" idx="7"/>
            </p:cNvCxnSpPr>
            <p:nvPr/>
          </p:nvCxnSpPr>
          <p:spPr>
            <a:xfrm flipV="1">
              <a:off x="2989175" y="1967332"/>
              <a:ext cx="3067090" cy="603598"/>
            </a:xfrm>
            <a:prstGeom prst="straightConnector1">
              <a:avLst/>
            </a:prstGeom>
            <a:noFill/>
            <a:ln w="6350" cap="flat" cmpd="sng" algn="ctr">
              <a:solidFill>
                <a:sysClr val="windowText" lastClr="000000"/>
              </a:solidFill>
              <a:prstDash val="solid"/>
              <a:miter lim="800000"/>
              <a:tailEnd type="triangle"/>
            </a:ln>
            <a:effectLst/>
          </p:spPr>
        </p:cxnSp>
        <p:cxnSp>
          <p:nvCxnSpPr>
            <p:cNvPr id="15" name="Straight Arrow Connector 14">
              <a:extLst>
                <a:ext uri="{FF2B5EF4-FFF2-40B4-BE49-F238E27FC236}">
                  <a16:creationId xmlns:a16="http://schemas.microsoft.com/office/drawing/2014/main" id="{72EC6767-8B72-4E96-BC5A-B69BAF46BF71}"/>
                </a:ext>
              </a:extLst>
            </p:cNvPr>
            <p:cNvCxnSpPr>
              <a:cxnSpLocks/>
            </p:cNvCxnSpPr>
            <p:nvPr/>
          </p:nvCxnSpPr>
          <p:spPr>
            <a:xfrm flipV="1">
              <a:off x="3268579" y="2488928"/>
              <a:ext cx="3964694" cy="190366"/>
            </a:xfrm>
            <a:prstGeom prst="straightConnector1">
              <a:avLst/>
            </a:prstGeom>
            <a:noFill/>
            <a:ln w="6350" cap="flat" cmpd="sng" algn="ctr">
              <a:solidFill>
                <a:sysClr val="windowText" lastClr="000000"/>
              </a:solidFill>
              <a:prstDash val="solid"/>
              <a:miter lim="800000"/>
              <a:tailEnd type="triangle"/>
            </a:ln>
            <a:effectLst/>
          </p:spPr>
        </p:cxnSp>
      </p:grpSp>
    </p:spTree>
    <p:extLst>
      <p:ext uri="{BB962C8B-B14F-4D97-AF65-F5344CB8AC3E}">
        <p14:creationId xmlns:p14="http://schemas.microsoft.com/office/powerpoint/2010/main" val="3804682601"/>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3C089-B82C-4E38-B31C-3555FF369DC0}"/>
              </a:ext>
            </a:extLst>
          </p:cNvPr>
          <p:cNvSpPr>
            <a:spLocks noGrp="1"/>
          </p:cNvSpPr>
          <p:nvPr>
            <p:ph type="title"/>
          </p:nvPr>
        </p:nvSpPr>
        <p:spPr>
          <a:xfrm>
            <a:off x="457200" y="361208"/>
            <a:ext cx="8229600" cy="689591"/>
          </a:xfrm>
        </p:spPr>
        <p:txBody>
          <a:bodyPr/>
          <a:lstStyle/>
          <a:p>
            <a:r>
              <a:rPr lang="en-US"/>
              <a:t>2D Network view: </a:t>
            </a:r>
            <a:r>
              <a:rPr lang="en-US">
                <a:solidFill>
                  <a:srgbClr val="2D2C2C"/>
                </a:solidFill>
              </a:rPr>
              <a:t>Network </a:t>
            </a:r>
            <a:r>
              <a:rPr lang="en-US"/>
              <a:t>settings, </a:t>
            </a:r>
            <a:r>
              <a:rPr lang="en-US">
                <a:solidFill>
                  <a:srgbClr val="2D2C2C"/>
                </a:solidFill>
              </a:rPr>
              <a:t>Physics</a:t>
            </a:r>
            <a:br>
              <a:rPr lang="en-US"/>
            </a:br>
            <a:endParaRPr lang="en-US"/>
          </a:p>
        </p:txBody>
      </p:sp>
      <p:grpSp>
        <p:nvGrpSpPr>
          <p:cNvPr id="3" name="Group 2">
            <a:extLst>
              <a:ext uri="{FF2B5EF4-FFF2-40B4-BE49-F238E27FC236}">
                <a16:creationId xmlns:a16="http://schemas.microsoft.com/office/drawing/2014/main" id="{8BF35C8A-849B-44E9-BFDA-155054BF3B07}"/>
              </a:ext>
            </a:extLst>
          </p:cNvPr>
          <p:cNvGrpSpPr/>
          <p:nvPr/>
        </p:nvGrpSpPr>
        <p:grpSpPr>
          <a:xfrm>
            <a:off x="867797" y="904971"/>
            <a:ext cx="7421039" cy="3351044"/>
            <a:chOff x="1433187" y="1086451"/>
            <a:chExt cx="7421039" cy="3351044"/>
          </a:xfrm>
        </p:grpSpPr>
        <p:pic>
          <p:nvPicPr>
            <p:cNvPr id="6" name="Picture 5">
              <a:extLst>
                <a:ext uri="{FF2B5EF4-FFF2-40B4-BE49-F238E27FC236}">
                  <a16:creationId xmlns:a16="http://schemas.microsoft.com/office/drawing/2014/main" id="{6CB31D10-9E03-49C5-BD14-26A7245EC993}"/>
                </a:ext>
              </a:extLst>
            </p:cNvPr>
            <p:cNvPicPr>
              <a:picLocks noChangeAspect="1"/>
            </p:cNvPicPr>
            <p:nvPr/>
          </p:nvPicPr>
          <p:blipFill>
            <a:blip r:embed="rId2"/>
            <a:stretch>
              <a:fillRect/>
            </a:stretch>
          </p:blipFill>
          <p:spPr>
            <a:xfrm>
              <a:off x="1433187" y="1086451"/>
              <a:ext cx="3775825" cy="3351044"/>
            </a:xfrm>
            <a:prstGeom prst="rect">
              <a:avLst/>
            </a:prstGeom>
            <a:ln>
              <a:solidFill>
                <a:sysClr val="windowText" lastClr="000000"/>
              </a:solidFill>
            </a:ln>
          </p:spPr>
        </p:pic>
        <p:sp>
          <p:nvSpPr>
            <p:cNvPr id="7" name="TextBox 6">
              <a:extLst>
                <a:ext uri="{FF2B5EF4-FFF2-40B4-BE49-F238E27FC236}">
                  <a16:creationId xmlns:a16="http://schemas.microsoft.com/office/drawing/2014/main" id="{D31A0DFC-4D9F-4772-AD8E-A53D7D030F0A}"/>
                </a:ext>
              </a:extLst>
            </p:cNvPr>
            <p:cNvSpPr txBox="1"/>
            <p:nvPr/>
          </p:nvSpPr>
          <p:spPr>
            <a:xfrm>
              <a:off x="5376438" y="1977143"/>
              <a:ext cx="3477788" cy="1569660"/>
            </a:xfrm>
            <a:prstGeom prst="rect">
              <a:avLst/>
            </a:prstGeom>
            <a:noFill/>
            <a:ln>
              <a:solidFill>
                <a:srgbClr val="2D2C2C"/>
              </a:solidFill>
            </a:ln>
          </p:spPr>
          <p:txBody>
            <a:bodyPr wrap="square" rtlCol="0">
              <a:spAutoFit/>
            </a:bodyPr>
            <a:lstStyle/>
            <a:p>
              <a:pPr marL="285750" indent="-285750" defTabSz="457200" eaLnBrk="1" fontAlgn="auto" hangingPunct="1">
                <a:spcBef>
                  <a:spcPts val="0"/>
                </a:spcBef>
                <a:spcAft>
                  <a:spcPts val="0"/>
                </a:spcAft>
                <a:buFont typeface="Arial" panose="020B0604020202020204" pitchFamily="34" charset="0"/>
                <a:buChar char="•"/>
              </a:pPr>
              <a:r>
                <a:rPr lang="en-US" sz="1600">
                  <a:solidFill>
                    <a:prstClr val="black"/>
                  </a:solidFill>
                  <a:latin typeface="Calibri" panose="020F0502020204030204"/>
                </a:rPr>
                <a:t>Customize physical attributes (physics) of the network that push nodes away from each other or pull them closer. </a:t>
              </a:r>
            </a:p>
            <a:p>
              <a:pPr marL="285750" indent="-285750" defTabSz="457200" eaLnBrk="1" fontAlgn="auto" hangingPunct="1">
                <a:spcBef>
                  <a:spcPts val="0"/>
                </a:spcBef>
                <a:spcAft>
                  <a:spcPts val="0"/>
                </a:spcAft>
                <a:buFont typeface="Arial" panose="020B0604020202020204" pitchFamily="34" charset="0"/>
                <a:buChar char="•"/>
              </a:pPr>
              <a:r>
                <a:rPr lang="en-US" sz="1600">
                  <a:solidFill>
                    <a:prstClr val="black"/>
                  </a:solidFill>
                  <a:latin typeface="Calibri" panose="020F0502020204030204"/>
                </a:rPr>
                <a:t>Pin nodes after you adjust these to your satisfaction.</a:t>
              </a:r>
            </a:p>
          </p:txBody>
        </p:sp>
      </p:grpSp>
    </p:spTree>
    <p:extLst>
      <p:ext uri="{BB962C8B-B14F-4D97-AF65-F5344CB8AC3E}">
        <p14:creationId xmlns:p14="http://schemas.microsoft.com/office/powerpoint/2010/main" val="587696459"/>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D2C8F9-6FC0-44F3-B2A0-53DB3EAF4A89}"/>
              </a:ext>
            </a:extLst>
          </p:cNvPr>
          <p:cNvSpPr>
            <a:spLocks noGrp="1"/>
          </p:cNvSpPr>
          <p:nvPr>
            <p:ph type="title"/>
          </p:nvPr>
        </p:nvSpPr>
        <p:spPr>
          <a:xfrm>
            <a:off x="457200" y="357334"/>
            <a:ext cx="8229600" cy="689591"/>
          </a:xfrm>
        </p:spPr>
        <p:txBody>
          <a:bodyPr/>
          <a:lstStyle/>
          <a:p>
            <a:r>
              <a:rPr lang="en-US"/>
              <a:t>Using Network view to visualize person-to-place links</a:t>
            </a:r>
            <a:br>
              <a:rPr lang="en-US"/>
            </a:br>
            <a:endParaRPr lang="en-US"/>
          </a:p>
        </p:txBody>
      </p:sp>
      <p:grpSp>
        <p:nvGrpSpPr>
          <p:cNvPr id="4" name="Group 3">
            <a:extLst>
              <a:ext uri="{FF2B5EF4-FFF2-40B4-BE49-F238E27FC236}">
                <a16:creationId xmlns:a16="http://schemas.microsoft.com/office/drawing/2014/main" id="{8FEFFC92-3196-426E-9A26-D374D227D7CB}"/>
              </a:ext>
            </a:extLst>
          </p:cNvPr>
          <p:cNvGrpSpPr/>
          <p:nvPr/>
        </p:nvGrpSpPr>
        <p:grpSpPr>
          <a:xfrm>
            <a:off x="129113" y="1055014"/>
            <a:ext cx="8880047" cy="3039278"/>
            <a:chOff x="79775" y="1573966"/>
            <a:chExt cx="11943479" cy="4525113"/>
          </a:xfrm>
        </p:grpSpPr>
        <p:grpSp>
          <p:nvGrpSpPr>
            <p:cNvPr id="5" name="Group 4">
              <a:extLst>
                <a:ext uri="{FF2B5EF4-FFF2-40B4-BE49-F238E27FC236}">
                  <a16:creationId xmlns:a16="http://schemas.microsoft.com/office/drawing/2014/main" id="{72ECC3BD-B64A-4803-B3F9-4A388858F8B1}"/>
                </a:ext>
              </a:extLst>
            </p:cNvPr>
            <p:cNvGrpSpPr/>
            <p:nvPr/>
          </p:nvGrpSpPr>
          <p:grpSpPr>
            <a:xfrm>
              <a:off x="1648918" y="1573966"/>
              <a:ext cx="10374336" cy="4525113"/>
              <a:chOff x="869430" y="1489968"/>
              <a:chExt cx="10677993" cy="4813396"/>
            </a:xfrm>
          </p:grpSpPr>
          <p:pic>
            <p:nvPicPr>
              <p:cNvPr id="8" name="Picture 7">
                <a:extLst>
                  <a:ext uri="{FF2B5EF4-FFF2-40B4-BE49-F238E27FC236}">
                    <a16:creationId xmlns:a16="http://schemas.microsoft.com/office/drawing/2014/main" id="{C410FD2B-A40A-4A07-93D1-7E40CD25F39A}"/>
                  </a:ext>
                </a:extLst>
              </p:cNvPr>
              <p:cNvPicPr>
                <a:picLocks noChangeAspect="1"/>
              </p:cNvPicPr>
              <p:nvPr/>
            </p:nvPicPr>
            <p:blipFill>
              <a:blip r:embed="rId3"/>
              <a:stretch>
                <a:fillRect/>
              </a:stretch>
            </p:blipFill>
            <p:spPr>
              <a:xfrm>
                <a:off x="869430" y="1489968"/>
                <a:ext cx="10677993" cy="4813396"/>
              </a:xfrm>
              <a:prstGeom prst="rect">
                <a:avLst/>
              </a:prstGeom>
              <a:ln>
                <a:solidFill>
                  <a:sysClr val="windowText" lastClr="000000"/>
                </a:solidFill>
              </a:ln>
            </p:spPr>
          </p:pic>
          <p:sp>
            <p:nvSpPr>
              <p:cNvPr id="9" name="TextBox 8">
                <a:extLst>
                  <a:ext uri="{FF2B5EF4-FFF2-40B4-BE49-F238E27FC236}">
                    <a16:creationId xmlns:a16="http://schemas.microsoft.com/office/drawing/2014/main" id="{4C7128EA-9603-4519-9F30-4A1E77BB89C5}"/>
                  </a:ext>
                </a:extLst>
              </p:cNvPr>
              <p:cNvSpPr txBox="1"/>
              <p:nvPr/>
            </p:nvSpPr>
            <p:spPr>
              <a:xfrm>
                <a:off x="1012922" y="2114813"/>
                <a:ext cx="3162925" cy="2485918"/>
              </a:xfrm>
              <a:prstGeom prst="rect">
                <a:avLst/>
              </a:prstGeom>
              <a:noFill/>
              <a:ln>
                <a:noFill/>
              </a:ln>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black"/>
                    </a:solidFill>
                    <a:effectLst/>
                    <a:uLnTx/>
                    <a:uFillTx/>
                    <a:latin typeface="Calibri" panose="020F0502020204030204"/>
                  </a:rPr>
                  <a:t>Nodes are shaped by whether they represent a person or location and sized by degree, or how many other nodes the person or place is connected to. This allows you to quickly locate hotspots and look at their relationships with case nodes.</a:t>
                </a:r>
              </a:p>
            </p:txBody>
          </p:sp>
          <p:sp>
            <p:nvSpPr>
              <p:cNvPr id="10" name="Oval 9">
                <a:extLst>
                  <a:ext uri="{FF2B5EF4-FFF2-40B4-BE49-F238E27FC236}">
                    <a16:creationId xmlns:a16="http://schemas.microsoft.com/office/drawing/2014/main" id="{10B20B23-3332-4BB0-B720-B8CEAFC5B403}"/>
                  </a:ext>
                </a:extLst>
              </p:cNvPr>
              <p:cNvSpPr/>
              <p:nvPr/>
            </p:nvSpPr>
            <p:spPr>
              <a:xfrm>
                <a:off x="6397249" y="3748068"/>
                <a:ext cx="1085015" cy="649240"/>
              </a:xfrm>
              <a:prstGeom prst="ellipse">
                <a:avLst/>
              </a:prstGeom>
              <a:noFill/>
              <a:ln w="1270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 name="TextBox 10">
                <a:extLst>
                  <a:ext uri="{FF2B5EF4-FFF2-40B4-BE49-F238E27FC236}">
                    <a16:creationId xmlns:a16="http://schemas.microsoft.com/office/drawing/2014/main" id="{D1631739-3F27-4DCF-9FB2-37AB3FA7FA8E}"/>
                  </a:ext>
                </a:extLst>
              </p:cNvPr>
              <p:cNvSpPr txBox="1"/>
              <p:nvPr/>
            </p:nvSpPr>
            <p:spPr>
              <a:xfrm>
                <a:off x="8992504" y="4649605"/>
                <a:ext cx="1984144" cy="1608536"/>
              </a:xfrm>
              <a:prstGeom prst="rect">
                <a:avLst/>
              </a:prstGeom>
              <a:noFill/>
              <a:ln>
                <a:noFill/>
              </a:ln>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black"/>
                    </a:solidFill>
                    <a:effectLst/>
                    <a:uLnTx/>
                    <a:uFillTx/>
                    <a:latin typeface="Calibri" panose="020F0502020204030204"/>
                  </a:rPr>
                  <a:t>A centrally placed node shows a location that is linked to many persons. </a:t>
                </a:r>
              </a:p>
            </p:txBody>
          </p:sp>
          <p:cxnSp>
            <p:nvCxnSpPr>
              <p:cNvPr id="12" name="Straight Arrow Connector 11">
                <a:extLst>
                  <a:ext uri="{FF2B5EF4-FFF2-40B4-BE49-F238E27FC236}">
                    <a16:creationId xmlns:a16="http://schemas.microsoft.com/office/drawing/2014/main" id="{7E6170ED-986C-49E9-BF8C-E80ED5697396}"/>
                  </a:ext>
                </a:extLst>
              </p:cNvPr>
              <p:cNvCxnSpPr>
                <a:cxnSpLocks/>
              </p:cNvCxnSpPr>
              <p:nvPr/>
            </p:nvCxnSpPr>
            <p:spPr>
              <a:xfrm flipH="1" flipV="1">
                <a:off x="7482264" y="4295093"/>
                <a:ext cx="1510242" cy="680845"/>
              </a:xfrm>
              <a:prstGeom prst="straightConnector1">
                <a:avLst/>
              </a:prstGeom>
              <a:noFill/>
              <a:ln w="28575" cap="flat" cmpd="sng" algn="ctr">
                <a:solidFill>
                  <a:sysClr val="windowText" lastClr="000000"/>
                </a:solidFill>
                <a:prstDash val="solid"/>
                <a:miter lim="800000"/>
                <a:tailEnd type="triangle"/>
              </a:ln>
              <a:effectLst/>
            </p:spPr>
          </p:cxnSp>
        </p:grpSp>
        <p:sp>
          <p:nvSpPr>
            <p:cNvPr id="6" name="TextBox 5">
              <a:extLst>
                <a:ext uri="{FF2B5EF4-FFF2-40B4-BE49-F238E27FC236}">
                  <a16:creationId xmlns:a16="http://schemas.microsoft.com/office/drawing/2014/main" id="{DFA4904F-4CCD-499C-BEFD-FFD1A3404530}"/>
                </a:ext>
              </a:extLst>
            </p:cNvPr>
            <p:cNvSpPr txBox="1"/>
            <p:nvPr/>
          </p:nvSpPr>
          <p:spPr>
            <a:xfrm>
              <a:off x="79775" y="3774608"/>
              <a:ext cx="1168194" cy="1787143"/>
            </a:xfrm>
            <a:prstGeom prst="rect">
              <a:avLst/>
            </a:prstGeom>
            <a:noFill/>
            <a:ln>
              <a:solidFill>
                <a:sysClr val="windowText" lastClr="000000"/>
              </a:solidFill>
            </a:ln>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Calibri" panose="020F0502020204030204"/>
                </a:rPr>
                <a:t>Right click on the arrow to drag or hide the key box</a:t>
              </a:r>
            </a:p>
          </p:txBody>
        </p:sp>
        <p:cxnSp>
          <p:nvCxnSpPr>
            <p:cNvPr id="7" name="Straight Arrow Connector 6">
              <a:extLst>
                <a:ext uri="{FF2B5EF4-FFF2-40B4-BE49-F238E27FC236}">
                  <a16:creationId xmlns:a16="http://schemas.microsoft.com/office/drawing/2014/main" id="{12D523C5-D1B3-4E3C-AE14-1458FB7F3A63}"/>
                </a:ext>
              </a:extLst>
            </p:cNvPr>
            <p:cNvCxnSpPr>
              <a:cxnSpLocks/>
            </p:cNvCxnSpPr>
            <p:nvPr/>
          </p:nvCxnSpPr>
          <p:spPr>
            <a:xfrm>
              <a:off x="1247969" y="4764966"/>
              <a:ext cx="1719482" cy="0"/>
            </a:xfrm>
            <a:prstGeom prst="straightConnector1">
              <a:avLst/>
            </a:prstGeom>
            <a:noFill/>
            <a:ln w="6350" cap="flat" cmpd="sng" algn="ctr">
              <a:solidFill>
                <a:sysClr val="windowText" lastClr="000000"/>
              </a:solidFill>
              <a:prstDash val="solid"/>
              <a:miter lim="800000"/>
              <a:tailEnd type="triangle"/>
            </a:ln>
            <a:effectLst/>
          </p:spPr>
        </p:cxnSp>
      </p:grpSp>
    </p:spTree>
    <p:extLst>
      <p:ext uri="{BB962C8B-B14F-4D97-AF65-F5344CB8AC3E}">
        <p14:creationId xmlns:p14="http://schemas.microsoft.com/office/powerpoint/2010/main" val="3856979628"/>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F7772F7-1547-42A4-A226-1971A1EA38D9}"/>
              </a:ext>
            </a:extLst>
          </p:cNvPr>
          <p:cNvSpPr txBox="1"/>
          <p:nvPr/>
        </p:nvSpPr>
        <p:spPr>
          <a:xfrm>
            <a:off x="1221136" y="4133702"/>
            <a:ext cx="7779644" cy="738664"/>
          </a:xfrm>
          <a:prstGeom prst="rect">
            <a:avLst/>
          </a:prstGeom>
          <a:noFill/>
          <a:ln>
            <a:solidFill>
              <a:sysClr val="windowText" lastClr="000000"/>
            </a:solidFill>
          </a:ln>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prstClr val="black"/>
                </a:solidFill>
                <a:effectLst/>
                <a:uLnTx/>
                <a:uFillTx/>
                <a:latin typeface="Calibri" panose="020F0502020204030204"/>
              </a:rPr>
              <a:t>Final 2D Network View. </a:t>
            </a:r>
            <a:r>
              <a:rPr kumimoji="0" lang="en-US" sz="1400" b="0" i="0" u="none" strike="noStrike" kern="0" cap="none" spc="0" normalizeH="0" baseline="0" noProof="0" dirty="0">
                <a:ln>
                  <a:noFill/>
                </a:ln>
                <a:solidFill>
                  <a:prstClr val="black"/>
                </a:solidFill>
                <a:effectLst/>
                <a:uLnTx/>
                <a:uFillTx/>
                <a:latin typeface="Calibri" panose="020F0502020204030204"/>
              </a:rPr>
              <a:t>Nodes are shaped by gender, sized by degree, and colored by whether or not cases died from illness. Links are colored by type (see key). All key boxes can be moved or hidden by right-clicking on the top panel. Link width and lengths have been increased for clarity.</a:t>
            </a:r>
          </a:p>
        </p:txBody>
      </p:sp>
      <p:pic>
        <p:nvPicPr>
          <p:cNvPr id="7" name="Picture 6">
            <a:extLst>
              <a:ext uri="{FF2B5EF4-FFF2-40B4-BE49-F238E27FC236}">
                <a16:creationId xmlns:a16="http://schemas.microsoft.com/office/drawing/2014/main" id="{60D8F828-5BD5-458F-BFD0-01F81BCCA780}"/>
              </a:ext>
            </a:extLst>
          </p:cNvPr>
          <p:cNvPicPr>
            <a:picLocks noChangeAspect="1"/>
          </p:cNvPicPr>
          <p:nvPr/>
        </p:nvPicPr>
        <p:blipFill>
          <a:blip r:embed="rId2"/>
          <a:stretch>
            <a:fillRect/>
          </a:stretch>
        </p:blipFill>
        <p:spPr>
          <a:xfrm>
            <a:off x="1221136" y="260272"/>
            <a:ext cx="7681741" cy="3674123"/>
          </a:xfrm>
          <a:prstGeom prst="rect">
            <a:avLst/>
          </a:prstGeom>
          <a:ln>
            <a:solidFill>
              <a:sysClr val="windowText" lastClr="000000"/>
            </a:solidFill>
          </a:ln>
        </p:spPr>
      </p:pic>
    </p:spTree>
    <p:extLst>
      <p:ext uri="{BB962C8B-B14F-4D97-AF65-F5344CB8AC3E}">
        <p14:creationId xmlns:p14="http://schemas.microsoft.com/office/powerpoint/2010/main" val="2589428939"/>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D8316B-8DFF-4BE5-BBD9-C3A49289CB18}"/>
              </a:ext>
            </a:extLst>
          </p:cNvPr>
          <p:cNvSpPr>
            <a:spLocks noGrp="1"/>
          </p:cNvSpPr>
          <p:nvPr>
            <p:ph type="title"/>
          </p:nvPr>
        </p:nvSpPr>
        <p:spPr>
          <a:xfrm>
            <a:off x="457200" y="324650"/>
            <a:ext cx="8229600" cy="689591"/>
          </a:xfrm>
        </p:spPr>
        <p:txBody>
          <a:bodyPr/>
          <a:lstStyle/>
          <a:p>
            <a:r>
              <a:rPr lang="en-US"/>
              <a:t>2D Network view: </a:t>
            </a:r>
            <a:r>
              <a:rPr lang="en-US">
                <a:solidFill>
                  <a:srgbClr val="2D2C2C"/>
                </a:solidFill>
              </a:rPr>
              <a:t>Network</a:t>
            </a:r>
            <a:r>
              <a:rPr lang="en-US"/>
              <a:t> settings, </a:t>
            </a:r>
            <a:r>
              <a:rPr lang="en-US">
                <a:solidFill>
                  <a:srgbClr val="2D2C2C"/>
                </a:solidFill>
              </a:rPr>
              <a:t>Display</a:t>
            </a:r>
            <a:br>
              <a:rPr lang="en-US"/>
            </a:br>
            <a:endParaRPr lang="en-US"/>
          </a:p>
        </p:txBody>
      </p:sp>
      <p:grpSp>
        <p:nvGrpSpPr>
          <p:cNvPr id="3" name="Group 2">
            <a:extLst>
              <a:ext uri="{FF2B5EF4-FFF2-40B4-BE49-F238E27FC236}">
                <a16:creationId xmlns:a16="http://schemas.microsoft.com/office/drawing/2014/main" id="{6282FFB9-0E71-4854-A86F-0798D6BA6CD7}"/>
              </a:ext>
            </a:extLst>
          </p:cNvPr>
          <p:cNvGrpSpPr/>
          <p:nvPr/>
        </p:nvGrpSpPr>
        <p:grpSpPr>
          <a:xfrm>
            <a:off x="882981" y="864405"/>
            <a:ext cx="7311882" cy="3350708"/>
            <a:chOff x="457200" y="1017965"/>
            <a:chExt cx="7311882" cy="3350708"/>
          </a:xfrm>
        </p:grpSpPr>
        <p:grpSp>
          <p:nvGrpSpPr>
            <p:cNvPr id="11" name="Group 10">
              <a:extLst>
                <a:ext uri="{FF2B5EF4-FFF2-40B4-BE49-F238E27FC236}">
                  <a16:creationId xmlns:a16="http://schemas.microsoft.com/office/drawing/2014/main" id="{F92F1B58-9430-4CA6-9B61-4D39DC494AC2}"/>
                </a:ext>
              </a:extLst>
            </p:cNvPr>
            <p:cNvGrpSpPr/>
            <p:nvPr/>
          </p:nvGrpSpPr>
          <p:grpSpPr>
            <a:xfrm>
              <a:off x="457200" y="1017965"/>
              <a:ext cx="7311882" cy="3350708"/>
              <a:chOff x="1172486" y="1499410"/>
              <a:chExt cx="9617174" cy="4530945"/>
            </a:xfrm>
          </p:grpSpPr>
          <p:sp>
            <p:nvSpPr>
              <p:cNvPr id="12" name="TextBox 11">
                <a:extLst>
                  <a:ext uri="{FF2B5EF4-FFF2-40B4-BE49-F238E27FC236}">
                    <a16:creationId xmlns:a16="http://schemas.microsoft.com/office/drawing/2014/main" id="{C0EEAAAD-D6DD-4DA0-8629-741D68E37353}"/>
                  </a:ext>
                </a:extLst>
              </p:cNvPr>
              <p:cNvSpPr txBox="1"/>
              <p:nvPr/>
            </p:nvSpPr>
            <p:spPr>
              <a:xfrm>
                <a:off x="4433857" y="5322839"/>
                <a:ext cx="4691798" cy="707516"/>
              </a:xfrm>
              <a:prstGeom prst="rect">
                <a:avLst/>
              </a:prstGeom>
              <a:noFill/>
              <a:ln>
                <a:solidFill>
                  <a:srgbClr val="2D2C2C"/>
                </a:solidFill>
              </a:ln>
            </p:spPr>
            <p:txBody>
              <a:bodyPr wrap="square" rtlCol="0">
                <a:spAutoFit/>
              </a:bodyPr>
              <a:lstStyle/>
              <a:p>
                <a:pPr marR="0" lvl="0" defTabSz="457200" eaLnBrk="1" fontAlgn="auto" latinLnBrk="0" hangingPunct="1">
                  <a:lnSpc>
                    <a:spcPct val="100000"/>
                  </a:lnSpc>
                  <a:spcBef>
                    <a:spcPts val="0"/>
                  </a:spcBef>
                  <a:spcAft>
                    <a:spcPts val="0"/>
                  </a:spcAft>
                  <a:buClrTx/>
                  <a:buSzTx/>
                  <a:tabLst/>
                  <a:defRPr/>
                </a:pPr>
                <a:r>
                  <a:rPr kumimoji="0" lang="en-US" sz="1400" b="0" i="0" u="none" strike="noStrike" kern="0" cap="none" spc="0" normalizeH="0" baseline="0" noProof="0">
                    <a:ln>
                      <a:noFill/>
                    </a:ln>
                    <a:solidFill>
                      <a:prstClr val="black"/>
                    </a:solidFill>
                    <a:effectLst/>
                    <a:uLnTx/>
                    <a:uFillTx/>
                    <a:latin typeface="Calibri" panose="020F0502020204030204"/>
                  </a:rPr>
                  <a:t>Customize display with neighboring nodes highlighted and background gridlines shown.</a:t>
                </a:r>
              </a:p>
            </p:txBody>
          </p:sp>
          <p:pic>
            <p:nvPicPr>
              <p:cNvPr id="13" name="Picture 12">
                <a:extLst>
                  <a:ext uri="{FF2B5EF4-FFF2-40B4-BE49-F238E27FC236}">
                    <a16:creationId xmlns:a16="http://schemas.microsoft.com/office/drawing/2014/main" id="{D17886FC-16DC-4956-988A-9EB4C6103D8B}"/>
                  </a:ext>
                </a:extLst>
              </p:cNvPr>
              <p:cNvPicPr>
                <a:picLocks noChangeAspect="1"/>
              </p:cNvPicPr>
              <p:nvPr/>
            </p:nvPicPr>
            <p:blipFill>
              <a:blip r:embed="rId2"/>
              <a:stretch>
                <a:fillRect/>
              </a:stretch>
            </p:blipFill>
            <p:spPr>
              <a:xfrm>
                <a:off x="6998709" y="1499411"/>
                <a:ext cx="3790951" cy="3690195"/>
              </a:xfrm>
              <a:prstGeom prst="rect">
                <a:avLst/>
              </a:prstGeom>
              <a:ln>
                <a:solidFill>
                  <a:sysClr val="windowText" lastClr="000000"/>
                </a:solidFill>
              </a:ln>
            </p:spPr>
          </p:pic>
          <p:grpSp>
            <p:nvGrpSpPr>
              <p:cNvPr id="14" name="Group 13">
                <a:extLst>
                  <a:ext uri="{FF2B5EF4-FFF2-40B4-BE49-F238E27FC236}">
                    <a16:creationId xmlns:a16="http://schemas.microsoft.com/office/drawing/2014/main" id="{A87B3A65-9686-4221-A12D-6CE1353ABF09}"/>
                  </a:ext>
                </a:extLst>
              </p:cNvPr>
              <p:cNvGrpSpPr/>
              <p:nvPr/>
            </p:nvGrpSpPr>
            <p:grpSpPr>
              <a:xfrm>
                <a:off x="1172486" y="1499410"/>
                <a:ext cx="4617744" cy="3589039"/>
                <a:chOff x="433181" y="1596690"/>
                <a:chExt cx="4617744" cy="3589039"/>
              </a:xfrm>
            </p:grpSpPr>
            <p:pic>
              <p:nvPicPr>
                <p:cNvPr id="15" name="Picture 14">
                  <a:extLst>
                    <a:ext uri="{FF2B5EF4-FFF2-40B4-BE49-F238E27FC236}">
                      <a16:creationId xmlns:a16="http://schemas.microsoft.com/office/drawing/2014/main" id="{AA05AE74-EE7C-4E8B-A19F-3C1F715AE987}"/>
                    </a:ext>
                  </a:extLst>
                </p:cNvPr>
                <p:cNvPicPr>
                  <a:picLocks noChangeAspect="1"/>
                </p:cNvPicPr>
                <p:nvPr/>
              </p:nvPicPr>
              <p:blipFill>
                <a:blip r:embed="rId3"/>
                <a:stretch>
                  <a:fillRect/>
                </a:stretch>
              </p:blipFill>
              <p:spPr>
                <a:xfrm>
                  <a:off x="433181" y="1596690"/>
                  <a:ext cx="4617744" cy="3589039"/>
                </a:xfrm>
                <a:prstGeom prst="rect">
                  <a:avLst/>
                </a:prstGeom>
                <a:ln>
                  <a:solidFill>
                    <a:sysClr val="windowText" lastClr="000000"/>
                  </a:solidFill>
                </a:ln>
              </p:spPr>
            </p:pic>
            <p:sp>
              <p:nvSpPr>
                <p:cNvPr id="16" name="Oval 15">
                  <a:extLst>
                    <a:ext uri="{FF2B5EF4-FFF2-40B4-BE49-F238E27FC236}">
                      <a16:creationId xmlns:a16="http://schemas.microsoft.com/office/drawing/2014/main" id="{C787926B-D570-4384-8B7E-D4FAC1AE9E62}"/>
                    </a:ext>
                  </a:extLst>
                </p:cNvPr>
                <p:cNvSpPr/>
                <p:nvPr/>
              </p:nvSpPr>
              <p:spPr>
                <a:xfrm>
                  <a:off x="3415701" y="2840251"/>
                  <a:ext cx="1370552" cy="461665"/>
                </a:xfrm>
                <a:prstGeom prst="ellipse">
                  <a:avLst/>
                </a:prstGeom>
                <a:noFill/>
                <a:ln w="1270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7" name="Oval 16">
                  <a:extLst>
                    <a:ext uri="{FF2B5EF4-FFF2-40B4-BE49-F238E27FC236}">
                      <a16:creationId xmlns:a16="http://schemas.microsoft.com/office/drawing/2014/main" id="{C1951BE0-CB28-42C4-B09A-402B61D0CBFE}"/>
                    </a:ext>
                  </a:extLst>
                </p:cNvPr>
                <p:cNvSpPr/>
                <p:nvPr/>
              </p:nvSpPr>
              <p:spPr>
                <a:xfrm>
                  <a:off x="2232596" y="3475466"/>
                  <a:ext cx="1370552" cy="461665"/>
                </a:xfrm>
                <a:prstGeom prst="ellipse">
                  <a:avLst/>
                </a:prstGeom>
                <a:noFill/>
                <a:ln w="1270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cxnSp>
          <p:nvCxnSpPr>
            <p:cNvPr id="18" name="Straight Arrow Connector 17">
              <a:extLst>
                <a:ext uri="{FF2B5EF4-FFF2-40B4-BE49-F238E27FC236}">
                  <a16:creationId xmlns:a16="http://schemas.microsoft.com/office/drawing/2014/main" id="{75C8BC05-3387-4B05-B144-C7B13BF86D95}"/>
                </a:ext>
              </a:extLst>
            </p:cNvPr>
            <p:cNvCxnSpPr>
              <a:cxnSpLocks/>
            </p:cNvCxnSpPr>
            <p:nvPr/>
          </p:nvCxnSpPr>
          <p:spPr>
            <a:xfrm>
              <a:off x="4073925" y="2279008"/>
              <a:ext cx="564204" cy="0"/>
            </a:xfrm>
            <a:prstGeom prst="straightConnector1">
              <a:avLst/>
            </a:prstGeom>
            <a:ln>
              <a:solidFill>
                <a:srgbClr val="2D2C2C"/>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44267356"/>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959576-A5AC-4138-9CD4-357DABE38CA5}"/>
              </a:ext>
            </a:extLst>
          </p:cNvPr>
          <p:cNvSpPr>
            <a:spLocks noGrp="1"/>
          </p:cNvSpPr>
          <p:nvPr>
            <p:ph type="title"/>
          </p:nvPr>
        </p:nvSpPr>
        <p:spPr>
          <a:xfrm>
            <a:off x="457200" y="103451"/>
            <a:ext cx="8229600" cy="777040"/>
          </a:xfrm>
        </p:spPr>
        <p:txBody>
          <a:bodyPr/>
          <a:lstStyle/>
          <a:p>
            <a:r>
              <a:rPr lang="en-US"/>
              <a:t>Map view: </a:t>
            </a:r>
            <a:r>
              <a:rPr lang="en-US">
                <a:solidFill>
                  <a:srgbClr val="2D2C2C"/>
                </a:solidFill>
              </a:rPr>
              <a:t>Data</a:t>
            </a:r>
            <a:r>
              <a:rPr lang="en-US"/>
              <a:t> tab</a:t>
            </a:r>
            <a:br>
              <a:rPr lang="en-US"/>
            </a:br>
            <a:r>
              <a:rPr lang="en-US" sz="1800" b="0"/>
              <a:t>Tutorial: </a:t>
            </a:r>
            <a:r>
              <a:rPr lang="en-US" sz="1800" b="0">
                <a:hlinkClick r:id="rId2"/>
              </a:rPr>
              <a:t>https://youtu.be/HqLkGqqt6cc</a:t>
            </a:r>
            <a:endParaRPr lang="en-US"/>
          </a:p>
        </p:txBody>
      </p:sp>
      <p:grpSp>
        <p:nvGrpSpPr>
          <p:cNvPr id="3" name="Group 2">
            <a:extLst>
              <a:ext uri="{FF2B5EF4-FFF2-40B4-BE49-F238E27FC236}">
                <a16:creationId xmlns:a16="http://schemas.microsoft.com/office/drawing/2014/main" id="{EAFDE9C8-8097-4261-8830-8BAEF3BACBEE}"/>
              </a:ext>
            </a:extLst>
          </p:cNvPr>
          <p:cNvGrpSpPr/>
          <p:nvPr/>
        </p:nvGrpSpPr>
        <p:grpSpPr>
          <a:xfrm>
            <a:off x="544099" y="935354"/>
            <a:ext cx="8378644" cy="3994048"/>
            <a:chOff x="544099" y="1026094"/>
            <a:chExt cx="8378644" cy="3994048"/>
          </a:xfrm>
        </p:grpSpPr>
        <p:sp>
          <p:nvSpPr>
            <p:cNvPr id="6" name="Rectangle 5">
              <a:extLst>
                <a:ext uri="{FF2B5EF4-FFF2-40B4-BE49-F238E27FC236}">
                  <a16:creationId xmlns:a16="http://schemas.microsoft.com/office/drawing/2014/main" id="{FD7DDF5C-851C-41D8-B8C8-893FDAD3021B}"/>
                </a:ext>
              </a:extLst>
            </p:cNvPr>
            <p:cNvSpPr/>
            <p:nvPr/>
          </p:nvSpPr>
          <p:spPr>
            <a:xfrm>
              <a:off x="3035165" y="1026094"/>
              <a:ext cx="5887578" cy="738664"/>
            </a:xfrm>
            <a:prstGeom prst="rect">
              <a:avLst/>
            </a:prstGeom>
            <a:ln>
              <a:solidFill>
                <a:sysClr val="windowText" lastClr="000000"/>
              </a:solidFill>
            </a:ln>
          </p:spPr>
          <p:txBody>
            <a:bodyPr wrap="square">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prstClr val="black"/>
                  </a:solidFill>
                  <a:effectLst/>
                  <a:uLnTx/>
                  <a:uFillTx/>
                  <a:latin typeface="Calibri" panose="020F0502020204030204"/>
                </a:rPr>
                <a:t>Nodes in the data can be displayed in a global, geographic map using map view if geo-coordinates are included in the node file. The map allows you to zoom to the geolocation indicated in the node list. </a:t>
              </a:r>
            </a:p>
          </p:txBody>
        </p:sp>
        <p:sp>
          <p:nvSpPr>
            <p:cNvPr id="8" name="Rectangle 7">
              <a:extLst>
                <a:ext uri="{FF2B5EF4-FFF2-40B4-BE49-F238E27FC236}">
                  <a16:creationId xmlns:a16="http://schemas.microsoft.com/office/drawing/2014/main" id="{9137E0C0-4DE9-42E2-963E-B332C6727875}"/>
                </a:ext>
              </a:extLst>
            </p:cNvPr>
            <p:cNvSpPr/>
            <p:nvPr/>
          </p:nvSpPr>
          <p:spPr>
            <a:xfrm>
              <a:off x="1086736" y="4204534"/>
              <a:ext cx="2390559" cy="815608"/>
            </a:xfrm>
            <a:prstGeom prst="rect">
              <a:avLst/>
            </a:prstGeom>
            <a:ln>
              <a:solidFill>
                <a:srgbClr val="2D2C2C"/>
              </a:solidFill>
            </a:ln>
          </p:spPr>
          <p:txBody>
            <a:bodyPr wrap="square">
              <a:spAutoFit/>
            </a:bodyPr>
            <a:lstStyle/>
            <a:p>
              <a:pPr marL="285750" marR="0" lvl="0" indent="-285750" defTabSz="45720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400" b="0" i="0" u="none" strike="noStrike" kern="0" cap="none" spc="0" normalizeH="0" baseline="0" noProof="0" dirty="0">
                  <a:ln>
                    <a:noFill/>
                  </a:ln>
                  <a:solidFill>
                    <a:prstClr val="black"/>
                  </a:solidFill>
                  <a:effectLst/>
                  <a:uLnTx/>
                  <a:uFillTx/>
                  <a:latin typeface="Calibri" panose="020F0502020204030204"/>
                  <a:ea typeface="Calibri" panose="020F0502020204030204" pitchFamily="34" charset="0"/>
                  <a:cs typeface="Arial" panose="020B0604020202020204" pitchFamily="34" charset="0"/>
                </a:rPr>
                <a:t>Select the most precise geo coordinates available.</a:t>
              </a:r>
            </a:p>
            <a:p>
              <a:pPr marL="285750" marR="0" lvl="0" indent="-285750" defTabSz="45720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400" b="0" i="0" u="none" strike="noStrike" kern="0" cap="none" spc="0" normalizeH="0" baseline="0" noProof="0" dirty="0">
                  <a:ln>
                    <a:noFill/>
                  </a:ln>
                  <a:solidFill>
                    <a:prstClr val="black"/>
                  </a:solidFill>
                  <a:effectLst/>
                  <a:uLnTx/>
                  <a:uFillTx/>
                  <a:latin typeface="Calibri" panose="020F0502020204030204"/>
                  <a:ea typeface="Calibri" panose="020F0502020204030204" pitchFamily="34" charset="0"/>
                  <a:cs typeface="Arial" panose="020B0604020202020204" pitchFamily="34" charset="0"/>
                </a:rPr>
                <a:t>Zip code is shown here.</a:t>
              </a:r>
            </a:p>
          </p:txBody>
        </p:sp>
        <p:pic>
          <p:nvPicPr>
            <p:cNvPr id="15" name="Picture 14">
              <a:extLst>
                <a:ext uri="{FF2B5EF4-FFF2-40B4-BE49-F238E27FC236}">
                  <a16:creationId xmlns:a16="http://schemas.microsoft.com/office/drawing/2014/main" id="{CA1A1C43-B9FD-4E31-986C-C419628D1A59}"/>
                </a:ext>
              </a:extLst>
            </p:cNvPr>
            <p:cNvPicPr>
              <a:picLocks noChangeAspect="1"/>
            </p:cNvPicPr>
            <p:nvPr/>
          </p:nvPicPr>
          <p:blipFill>
            <a:blip r:embed="rId3"/>
            <a:stretch>
              <a:fillRect/>
            </a:stretch>
          </p:blipFill>
          <p:spPr>
            <a:xfrm>
              <a:off x="3631749" y="1857182"/>
              <a:ext cx="5207451" cy="2405828"/>
            </a:xfrm>
            <a:prstGeom prst="rect">
              <a:avLst/>
            </a:prstGeom>
            <a:ln>
              <a:solidFill>
                <a:sysClr val="windowText" lastClr="000000"/>
              </a:solidFill>
            </a:ln>
          </p:spPr>
        </p:pic>
        <p:cxnSp>
          <p:nvCxnSpPr>
            <p:cNvPr id="16" name="Straight Arrow Connector 15">
              <a:extLst>
                <a:ext uri="{FF2B5EF4-FFF2-40B4-BE49-F238E27FC236}">
                  <a16:creationId xmlns:a16="http://schemas.microsoft.com/office/drawing/2014/main" id="{50E19004-AFA2-4AF9-A87D-69FAD7B786AF}"/>
                </a:ext>
              </a:extLst>
            </p:cNvPr>
            <p:cNvCxnSpPr>
              <a:cxnSpLocks/>
            </p:cNvCxnSpPr>
            <p:nvPr/>
          </p:nvCxnSpPr>
          <p:spPr>
            <a:xfrm>
              <a:off x="2602055" y="3060095"/>
              <a:ext cx="968245" cy="1"/>
            </a:xfrm>
            <a:prstGeom prst="straightConnector1">
              <a:avLst/>
            </a:prstGeom>
            <a:noFill/>
            <a:ln w="6350" cap="flat" cmpd="sng" algn="ctr">
              <a:solidFill>
                <a:srgbClr val="2D2C2C"/>
              </a:solidFill>
              <a:prstDash val="solid"/>
              <a:miter lim="800000"/>
              <a:tailEnd type="triangle"/>
            </a:ln>
            <a:effectLst/>
          </p:spPr>
        </p:cxnSp>
        <p:pic>
          <p:nvPicPr>
            <p:cNvPr id="19" name="Picture 18" descr="A screenshot of a cell phone&#10;&#10;Description automatically generated">
              <a:extLst>
                <a:ext uri="{FF2B5EF4-FFF2-40B4-BE49-F238E27FC236}">
                  <a16:creationId xmlns:a16="http://schemas.microsoft.com/office/drawing/2014/main" id="{1318A2FC-B69C-4433-9AD1-D9E2E48797E3}"/>
                </a:ext>
              </a:extLst>
            </p:cNvPr>
            <p:cNvPicPr>
              <a:picLocks noChangeAspect="1"/>
            </p:cNvPicPr>
            <p:nvPr/>
          </p:nvPicPr>
          <p:blipFill>
            <a:blip r:embed="rId4"/>
            <a:stretch>
              <a:fillRect/>
            </a:stretch>
          </p:blipFill>
          <p:spPr>
            <a:xfrm>
              <a:off x="544099" y="1150141"/>
              <a:ext cx="1996508" cy="2936040"/>
            </a:xfrm>
            <a:prstGeom prst="rect">
              <a:avLst/>
            </a:prstGeom>
            <a:ln>
              <a:solidFill>
                <a:srgbClr val="2D2C2C"/>
              </a:solidFill>
            </a:ln>
          </p:spPr>
        </p:pic>
      </p:grpSp>
    </p:spTree>
    <p:extLst>
      <p:ext uri="{BB962C8B-B14F-4D97-AF65-F5344CB8AC3E}">
        <p14:creationId xmlns:p14="http://schemas.microsoft.com/office/powerpoint/2010/main" val="2861766040"/>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4BD7DE-0888-4215-8096-1C3F6130765B}"/>
              </a:ext>
            </a:extLst>
          </p:cNvPr>
          <p:cNvSpPr>
            <a:spLocks noGrp="1"/>
          </p:cNvSpPr>
          <p:nvPr>
            <p:ph type="title"/>
          </p:nvPr>
        </p:nvSpPr>
        <p:spPr>
          <a:xfrm>
            <a:off x="457200" y="283563"/>
            <a:ext cx="8229600" cy="689591"/>
          </a:xfrm>
        </p:spPr>
        <p:txBody>
          <a:bodyPr/>
          <a:lstStyle/>
          <a:p>
            <a:r>
              <a:rPr lang="en-US"/>
              <a:t>Map view settings: </a:t>
            </a:r>
            <a:r>
              <a:rPr lang="en-US">
                <a:solidFill>
                  <a:srgbClr val="2D2C2C"/>
                </a:solidFill>
              </a:rPr>
              <a:t>Components </a:t>
            </a:r>
            <a:r>
              <a:rPr lang="en-US"/>
              <a:t>tab</a:t>
            </a:r>
            <a:br>
              <a:rPr lang="en-US"/>
            </a:br>
            <a:endParaRPr lang="en-US"/>
          </a:p>
        </p:txBody>
      </p:sp>
      <p:grpSp>
        <p:nvGrpSpPr>
          <p:cNvPr id="3" name="Group 2">
            <a:extLst>
              <a:ext uri="{FF2B5EF4-FFF2-40B4-BE49-F238E27FC236}">
                <a16:creationId xmlns:a16="http://schemas.microsoft.com/office/drawing/2014/main" id="{CDCFE02A-21AD-4D01-8F73-BC285B5AEAAD}"/>
              </a:ext>
            </a:extLst>
          </p:cNvPr>
          <p:cNvGrpSpPr/>
          <p:nvPr/>
        </p:nvGrpSpPr>
        <p:grpSpPr>
          <a:xfrm>
            <a:off x="747499" y="631132"/>
            <a:ext cx="8039062" cy="4009954"/>
            <a:chOff x="838239" y="784692"/>
            <a:chExt cx="8039062" cy="4009954"/>
          </a:xfrm>
        </p:grpSpPr>
        <p:pic>
          <p:nvPicPr>
            <p:cNvPr id="4" name="Picture 3">
              <a:extLst>
                <a:ext uri="{FF2B5EF4-FFF2-40B4-BE49-F238E27FC236}">
                  <a16:creationId xmlns:a16="http://schemas.microsoft.com/office/drawing/2014/main" id="{DB2EEE61-7874-43B9-A5C9-2884CB896C01}"/>
                </a:ext>
              </a:extLst>
            </p:cNvPr>
            <p:cNvPicPr>
              <a:picLocks noChangeAspect="1"/>
            </p:cNvPicPr>
            <p:nvPr/>
          </p:nvPicPr>
          <p:blipFill>
            <a:blip r:embed="rId2"/>
            <a:stretch>
              <a:fillRect/>
            </a:stretch>
          </p:blipFill>
          <p:spPr>
            <a:xfrm>
              <a:off x="5608644" y="960864"/>
              <a:ext cx="2825501" cy="2877825"/>
            </a:xfrm>
            <a:prstGeom prst="rect">
              <a:avLst/>
            </a:prstGeom>
            <a:ln>
              <a:solidFill>
                <a:srgbClr val="2D2C2C"/>
              </a:solidFill>
            </a:ln>
          </p:spPr>
        </p:pic>
        <p:pic>
          <p:nvPicPr>
            <p:cNvPr id="6" name="Picture 5" descr="A screenshot of a cell phone&#10;&#10;Description automatically generated">
              <a:extLst>
                <a:ext uri="{FF2B5EF4-FFF2-40B4-BE49-F238E27FC236}">
                  <a16:creationId xmlns:a16="http://schemas.microsoft.com/office/drawing/2014/main" id="{1CB68051-8226-450D-AF10-5B9473D89BB0}"/>
                </a:ext>
              </a:extLst>
            </p:cNvPr>
            <p:cNvPicPr>
              <a:picLocks noChangeAspect="1"/>
            </p:cNvPicPr>
            <p:nvPr/>
          </p:nvPicPr>
          <p:blipFill>
            <a:blip r:embed="rId3"/>
            <a:stretch>
              <a:fillRect/>
            </a:stretch>
          </p:blipFill>
          <p:spPr>
            <a:xfrm>
              <a:off x="838239" y="784692"/>
              <a:ext cx="2783733" cy="3235732"/>
            </a:xfrm>
            <a:prstGeom prst="rect">
              <a:avLst/>
            </a:prstGeom>
            <a:ln>
              <a:solidFill>
                <a:srgbClr val="2D2C2C"/>
              </a:solidFill>
            </a:ln>
          </p:spPr>
        </p:pic>
        <p:cxnSp>
          <p:nvCxnSpPr>
            <p:cNvPr id="7" name="Straight Arrow Connector 6">
              <a:extLst>
                <a:ext uri="{FF2B5EF4-FFF2-40B4-BE49-F238E27FC236}">
                  <a16:creationId xmlns:a16="http://schemas.microsoft.com/office/drawing/2014/main" id="{C6EE0992-74D2-49D6-99FA-873BF4F8E4BD}"/>
                </a:ext>
              </a:extLst>
            </p:cNvPr>
            <p:cNvCxnSpPr>
              <a:cxnSpLocks/>
            </p:cNvCxnSpPr>
            <p:nvPr/>
          </p:nvCxnSpPr>
          <p:spPr>
            <a:xfrm>
              <a:off x="3705732" y="2391785"/>
              <a:ext cx="1852846" cy="0"/>
            </a:xfrm>
            <a:prstGeom prst="straightConnector1">
              <a:avLst/>
            </a:prstGeom>
            <a:ln>
              <a:solidFill>
                <a:srgbClr val="2D2C2C"/>
              </a:solidFill>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F72DF197-9E38-462C-AF8D-42715ADA165A}"/>
                </a:ext>
              </a:extLst>
            </p:cNvPr>
            <p:cNvSpPr/>
            <p:nvPr/>
          </p:nvSpPr>
          <p:spPr>
            <a:xfrm>
              <a:off x="5165487" y="4012444"/>
              <a:ext cx="3711814" cy="782202"/>
            </a:xfrm>
            <a:prstGeom prst="rect">
              <a:avLst/>
            </a:prstGeom>
            <a:ln>
              <a:solidFill>
                <a:srgbClr val="2D2C2C"/>
              </a:solidFill>
            </a:ln>
          </p:spPr>
          <p:txBody>
            <a:bodyPr wrap="square">
              <a:spAutoFit/>
            </a:bodyPr>
            <a:lstStyle/>
            <a:p>
              <a:pPr marL="285750" indent="-285750" defTabSz="457200" eaLnBrk="1" fontAlgn="auto" hangingPunct="1">
                <a:lnSpc>
                  <a:spcPct val="150000"/>
                </a:lnSpc>
                <a:spcBef>
                  <a:spcPts val="0"/>
                </a:spcBef>
                <a:spcAft>
                  <a:spcPts val="600"/>
                </a:spcAft>
                <a:buFont typeface="Arial" panose="020B0604020202020204" pitchFamily="34" charset="0"/>
                <a:buChar char="•"/>
              </a:pPr>
              <a:r>
                <a:rPr lang="en-US" sz="1400" dirty="0">
                  <a:solidFill>
                    <a:prstClr val="black"/>
                  </a:solidFill>
                  <a:latin typeface="Calibri" panose="020F0502020204030204"/>
                  <a:ea typeface="Calibri" panose="020F0502020204030204" pitchFamily="34" charset="0"/>
                  <a:cs typeface="Arial" panose="020B0604020202020204" pitchFamily="34" charset="0"/>
                </a:rPr>
                <a:t>If working offline, Map View is more basic. </a:t>
              </a:r>
            </a:p>
            <a:p>
              <a:pPr marL="285750" indent="-285750" defTabSz="457200" eaLnBrk="1" fontAlgn="auto" hangingPunct="1">
                <a:lnSpc>
                  <a:spcPct val="150000"/>
                </a:lnSpc>
                <a:spcBef>
                  <a:spcPts val="0"/>
                </a:spcBef>
                <a:spcAft>
                  <a:spcPts val="600"/>
                </a:spcAft>
                <a:buFont typeface="Arial" panose="020B0604020202020204" pitchFamily="34" charset="0"/>
                <a:buChar char="•"/>
              </a:pPr>
              <a:r>
                <a:rPr lang="en-US" sz="1400" dirty="0">
                  <a:solidFill>
                    <a:prstClr val="black"/>
                  </a:solidFill>
                  <a:latin typeface="Calibri" panose="020F0502020204030204"/>
                  <a:ea typeface="Calibri" panose="020F0502020204030204" pitchFamily="34" charset="0"/>
                  <a:cs typeface="Arial" panose="020B0604020202020204" pitchFamily="34" charset="0"/>
                </a:rPr>
                <a:t>Countries and states are shown here.</a:t>
              </a:r>
            </a:p>
          </p:txBody>
        </p:sp>
      </p:grpSp>
    </p:spTree>
    <p:extLst>
      <p:ext uri="{BB962C8B-B14F-4D97-AF65-F5344CB8AC3E}">
        <p14:creationId xmlns:p14="http://schemas.microsoft.com/office/powerpoint/2010/main" val="2670847550"/>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4D98A4-6DFF-4F47-A860-34B71DFC36F0}"/>
              </a:ext>
            </a:extLst>
          </p:cNvPr>
          <p:cNvSpPr>
            <a:spLocks noGrp="1"/>
          </p:cNvSpPr>
          <p:nvPr>
            <p:ph type="title"/>
          </p:nvPr>
        </p:nvSpPr>
        <p:spPr>
          <a:xfrm>
            <a:off x="457200" y="264760"/>
            <a:ext cx="8229600" cy="689591"/>
          </a:xfrm>
        </p:spPr>
        <p:txBody>
          <a:bodyPr/>
          <a:lstStyle/>
          <a:p>
            <a:r>
              <a:rPr lang="en-US"/>
              <a:t>Map view settings: </a:t>
            </a:r>
            <a:r>
              <a:rPr lang="en-US">
                <a:solidFill>
                  <a:srgbClr val="2D2C2C"/>
                </a:solidFill>
              </a:rPr>
              <a:t>Components</a:t>
            </a:r>
            <a:r>
              <a:rPr lang="en-US"/>
              <a:t> tab</a:t>
            </a:r>
            <a:br>
              <a:rPr lang="en-US"/>
            </a:br>
            <a:endParaRPr lang="en-US"/>
          </a:p>
        </p:txBody>
      </p:sp>
      <p:grpSp>
        <p:nvGrpSpPr>
          <p:cNvPr id="3" name="Group 2">
            <a:extLst>
              <a:ext uri="{FF2B5EF4-FFF2-40B4-BE49-F238E27FC236}">
                <a16:creationId xmlns:a16="http://schemas.microsoft.com/office/drawing/2014/main" id="{27CA50FE-AD5C-4C7B-89AA-E370860DF021}"/>
              </a:ext>
            </a:extLst>
          </p:cNvPr>
          <p:cNvGrpSpPr/>
          <p:nvPr/>
        </p:nvGrpSpPr>
        <p:grpSpPr>
          <a:xfrm>
            <a:off x="1422021" y="631038"/>
            <a:ext cx="6297627" cy="4054675"/>
            <a:chOff x="1093958" y="945143"/>
            <a:chExt cx="6297627" cy="4054675"/>
          </a:xfrm>
        </p:grpSpPr>
        <p:sp>
          <p:nvSpPr>
            <p:cNvPr id="19" name="Rectangle 18">
              <a:extLst>
                <a:ext uri="{FF2B5EF4-FFF2-40B4-BE49-F238E27FC236}">
                  <a16:creationId xmlns:a16="http://schemas.microsoft.com/office/drawing/2014/main" id="{515580F5-3765-49D4-9EA1-A85151EFBD1A}"/>
                </a:ext>
              </a:extLst>
            </p:cNvPr>
            <p:cNvSpPr/>
            <p:nvPr/>
          </p:nvSpPr>
          <p:spPr>
            <a:xfrm>
              <a:off x="2971556" y="2182992"/>
              <a:ext cx="2322327" cy="1674754"/>
            </a:xfrm>
            <a:prstGeom prst="rect">
              <a:avLst/>
            </a:prstGeom>
            <a:ln>
              <a:solidFill>
                <a:sysClr val="windowText" lastClr="000000"/>
              </a:solidFill>
            </a:ln>
          </p:spPr>
          <p:txBody>
            <a:bodyPr wrap="square">
              <a:spAutoFit/>
            </a:bodyPr>
            <a:lstStyle/>
            <a:p>
              <a:pPr marL="0" marR="0" lvl="0" indent="0" defTabSz="457200" eaLnBrk="1" fontAlgn="auto" latinLnBrk="0" hangingPunct="1">
                <a:lnSpc>
                  <a:spcPct val="150000"/>
                </a:lnSpc>
                <a:spcBef>
                  <a:spcPts val="0"/>
                </a:spcBef>
                <a:spcAft>
                  <a:spcPts val="600"/>
                </a:spcAft>
                <a:buClrTx/>
                <a:buSzTx/>
                <a:buFontTx/>
                <a:buNone/>
                <a:tabLst/>
                <a:defRPr/>
              </a:pPr>
              <a:r>
                <a:rPr kumimoji="0" lang="en-US" sz="1400" b="0" i="0" u="none" strike="noStrike" kern="0" cap="none" spc="0" normalizeH="0" baseline="0" noProof="0">
                  <a:ln>
                    <a:noFill/>
                  </a:ln>
                  <a:solidFill>
                    <a:prstClr val="black"/>
                  </a:solidFill>
                  <a:effectLst/>
                  <a:uLnTx/>
                  <a:uFillTx/>
                  <a:latin typeface="Calibri" panose="020F0502020204030204"/>
                  <a:ea typeface="Calibri" panose="020F0502020204030204" pitchFamily="34" charset="0"/>
                  <a:cs typeface="Arial" panose="020B0604020202020204" pitchFamily="34" charset="0"/>
                </a:rPr>
                <a:t>If working online, MicrobeTrace downloads tiles from the internet for a more detailed map with basemap and satellite views.</a:t>
              </a:r>
            </a:p>
          </p:txBody>
        </p:sp>
        <p:grpSp>
          <p:nvGrpSpPr>
            <p:cNvPr id="28" name="Group 27">
              <a:extLst>
                <a:ext uri="{FF2B5EF4-FFF2-40B4-BE49-F238E27FC236}">
                  <a16:creationId xmlns:a16="http://schemas.microsoft.com/office/drawing/2014/main" id="{A1442460-C418-46B1-91E6-1B5A1B8FEE8B}"/>
                </a:ext>
              </a:extLst>
            </p:cNvPr>
            <p:cNvGrpSpPr/>
            <p:nvPr/>
          </p:nvGrpSpPr>
          <p:grpSpPr>
            <a:xfrm>
              <a:off x="1099499" y="2960695"/>
              <a:ext cx="1527766" cy="2039123"/>
              <a:chOff x="1127732" y="4110154"/>
              <a:chExt cx="2308796" cy="2559005"/>
            </a:xfrm>
          </p:grpSpPr>
          <p:pic>
            <p:nvPicPr>
              <p:cNvPr id="30" name="Picture 29">
                <a:extLst>
                  <a:ext uri="{FF2B5EF4-FFF2-40B4-BE49-F238E27FC236}">
                    <a16:creationId xmlns:a16="http://schemas.microsoft.com/office/drawing/2014/main" id="{8C4B2343-EDDF-492C-897B-4E1C655D90C9}"/>
                  </a:ext>
                </a:extLst>
              </p:cNvPr>
              <p:cNvPicPr>
                <a:picLocks noChangeAspect="1"/>
              </p:cNvPicPr>
              <p:nvPr/>
            </p:nvPicPr>
            <p:blipFill>
              <a:blip r:embed="rId2"/>
              <a:stretch>
                <a:fillRect/>
              </a:stretch>
            </p:blipFill>
            <p:spPr>
              <a:xfrm>
                <a:off x="1127732" y="4110154"/>
                <a:ext cx="2308796" cy="2559005"/>
              </a:xfrm>
              <a:prstGeom prst="rect">
                <a:avLst/>
              </a:prstGeom>
              <a:ln>
                <a:solidFill>
                  <a:sysClr val="windowText" lastClr="000000"/>
                </a:solidFill>
              </a:ln>
            </p:spPr>
          </p:pic>
          <p:sp>
            <p:nvSpPr>
              <p:cNvPr id="31" name="Oval 30">
                <a:extLst>
                  <a:ext uri="{FF2B5EF4-FFF2-40B4-BE49-F238E27FC236}">
                    <a16:creationId xmlns:a16="http://schemas.microsoft.com/office/drawing/2014/main" id="{15E56783-A256-4821-B6CB-5428118E95CF}"/>
                  </a:ext>
                </a:extLst>
              </p:cNvPr>
              <p:cNvSpPr/>
              <p:nvPr/>
            </p:nvSpPr>
            <p:spPr>
              <a:xfrm>
                <a:off x="2044936" y="6035581"/>
                <a:ext cx="653214" cy="227661"/>
              </a:xfrm>
              <a:prstGeom prst="ellipse">
                <a:avLst/>
              </a:prstGeom>
              <a:noFill/>
              <a:ln w="1270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cxnSp>
          <p:nvCxnSpPr>
            <p:cNvPr id="29" name="Straight Arrow Connector 28">
              <a:extLst>
                <a:ext uri="{FF2B5EF4-FFF2-40B4-BE49-F238E27FC236}">
                  <a16:creationId xmlns:a16="http://schemas.microsoft.com/office/drawing/2014/main" id="{C10EABA8-34A2-4AF9-9EB5-612FA815DC3B}"/>
                </a:ext>
              </a:extLst>
            </p:cNvPr>
            <p:cNvCxnSpPr>
              <a:cxnSpLocks/>
            </p:cNvCxnSpPr>
            <p:nvPr/>
          </p:nvCxnSpPr>
          <p:spPr>
            <a:xfrm>
              <a:off x="2662182" y="4361606"/>
              <a:ext cx="3001419" cy="0"/>
            </a:xfrm>
            <a:prstGeom prst="straightConnector1">
              <a:avLst/>
            </a:prstGeom>
            <a:noFill/>
            <a:ln w="6350" cap="flat" cmpd="sng" algn="ctr">
              <a:solidFill>
                <a:sysClr val="windowText" lastClr="000000"/>
              </a:solidFill>
              <a:prstDash val="solid"/>
              <a:miter lim="800000"/>
              <a:tailEnd type="triangle"/>
            </a:ln>
            <a:effectLst/>
          </p:spPr>
        </p:cxnSp>
        <p:pic>
          <p:nvPicPr>
            <p:cNvPr id="21" name="Picture 20" descr="A screenshot of a cell phone&#10;&#10;Description automatically generated">
              <a:extLst>
                <a:ext uri="{FF2B5EF4-FFF2-40B4-BE49-F238E27FC236}">
                  <a16:creationId xmlns:a16="http://schemas.microsoft.com/office/drawing/2014/main" id="{D25A3646-72D6-4901-9FDC-5959EA5C729C}"/>
                </a:ext>
              </a:extLst>
            </p:cNvPr>
            <p:cNvPicPr>
              <a:picLocks noChangeAspect="1"/>
            </p:cNvPicPr>
            <p:nvPr/>
          </p:nvPicPr>
          <p:blipFill>
            <a:blip r:embed="rId3"/>
            <a:stretch>
              <a:fillRect/>
            </a:stretch>
          </p:blipFill>
          <p:spPr>
            <a:xfrm>
              <a:off x="1093958" y="948595"/>
              <a:ext cx="1533307" cy="1967937"/>
            </a:xfrm>
            <a:prstGeom prst="rect">
              <a:avLst/>
            </a:prstGeom>
            <a:ln>
              <a:solidFill>
                <a:sysClr val="windowText" lastClr="000000"/>
              </a:solidFill>
            </a:ln>
          </p:spPr>
        </p:pic>
        <p:sp>
          <p:nvSpPr>
            <p:cNvPr id="22" name="Oval 21">
              <a:extLst>
                <a:ext uri="{FF2B5EF4-FFF2-40B4-BE49-F238E27FC236}">
                  <a16:creationId xmlns:a16="http://schemas.microsoft.com/office/drawing/2014/main" id="{1552CF87-7B2B-4852-91F0-41B8A2BE5D9A}"/>
                </a:ext>
              </a:extLst>
            </p:cNvPr>
            <p:cNvSpPr/>
            <p:nvPr/>
          </p:nvSpPr>
          <p:spPr>
            <a:xfrm>
              <a:off x="1668440" y="2269801"/>
              <a:ext cx="532448" cy="160030"/>
            </a:xfrm>
            <a:prstGeom prst="ellipse">
              <a:avLst/>
            </a:prstGeom>
            <a:noFill/>
            <a:ln w="1270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23" name="Straight Arrow Connector 22">
              <a:extLst>
                <a:ext uri="{FF2B5EF4-FFF2-40B4-BE49-F238E27FC236}">
                  <a16:creationId xmlns:a16="http://schemas.microsoft.com/office/drawing/2014/main" id="{FF8B7104-1E60-4DFD-A22D-04323952F7D2}"/>
                </a:ext>
              </a:extLst>
            </p:cNvPr>
            <p:cNvCxnSpPr>
              <a:cxnSpLocks/>
            </p:cNvCxnSpPr>
            <p:nvPr/>
          </p:nvCxnSpPr>
          <p:spPr>
            <a:xfrm flipV="1">
              <a:off x="2627265" y="1932947"/>
              <a:ext cx="2849610" cy="1"/>
            </a:xfrm>
            <a:prstGeom prst="straightConnector1">
              <a:avLst/>
            </a:prstGeom>
            <a:noFill/>
            <a:ln w="6350" cap="flat" cmpd="sng" algn="ctr">
              <a:solidFill>
                <a:sysClr val="windowText" lastClr="000000"/>
              </a:solidFill>
              <a:prstDash val="solid"/>
              <a:miter lim="800000"/>
              <a:tailEnd type="triangle"/>
            </a:ln>
            <a:effectLst/>
          </p:spPr>
        </p:cxnSp>
        <p:sp>
          <p:nvSpPr>
            <p:cNvPr id="24" name="TextBox 23">
              <a:extLst>
                <a:ext uri="{FF2B5EF4-FFF2-40B4-BE49-F238E27FC236}">
                  <a16:creationId xmlns:a16="http://schemas.microsoft.com/office/drawing/2014/main" id="{E3094145-019D-4BB3-8670-6B3D0D4FAF23}"/>
                </a:ext>
              </a:extLst>
            </p:cNvPr>
            <p:cNvSpPr txBox="1"/>
            <p:nvPr/>
          </p:nvSpPr>
          <p:spPr>
            <a:xfrm>
              <a:off x="3251689" y="1552751"/>
              <a:ext cx="1484702" cy="307777"/>
            </a:xfrm>
            <a:prstGeom prst="rect">
              <a:avLst/>
            </a:prstGeom>
            <a:noFill/>
          </p:spPr>
          <p:txBody>
            <a:bodyPr wrap="non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prstClr val="black"/>
                  </a:solidFill>
                  <a:effectLst/>
                  <a:uLnTx/>
                  <a:uFillTx/>
                  <a:latin typeface="Calibri" panose="020F0502020204030204"/>
                </a:rPr>
                <a:t>Basemap enabled</a:t>
              </a:r>
            </a:p>
          </p:txBody>
        </p:sp>
        <p:sp>
          <p:nvSpPr>
            <p:cNvPr id="25" name="TextBox 24">
              <a:extLst>
                <a:ext uri="{FF2B5EF4-FFF2-40B4-BE49-F238E27FC236}">
                  <a16:creationId xmlns:a16="http://schemas.microsoft.com/office/drawing/2014/main" id="{9FAC2F44-3657-4145-8F66-711E4E4EBB29}"/>
                </a:ext>
              </a:extLst>
            </p:cNvPr>
            <p:cNvSpPr txBox="1"/>
            <p:nvPr/>
          </p:nvSpPr>
          <p:spPr>
            <a:xfrm>
              <a:off x="3401459" y="4431772"/>
              <a:ext cx="1405449" cy="307777"/>
            </a:xfrm>
            <a:prstGeom prst="rect">
              <a:avLst/>
            </a:prstGeom>
            <a:noFill/>
          </p:spPr>
          <p:txBody>
            <a:bodyPr wrap="non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prstClr val="black"/>
                  </a:solidFill>
                  <a:effectLst/>
                  <a:uLnTx/>
                  <a:uFillTx/>
                  <a:latin typeface="Calibri" panose="020F0502020204030204"/>
                </a:rPr>
                <a:t>Satellite enabled</a:t>
              </a:r>
            </a:p>
          </p:txBody>
        </p:sp>
        <p:pic>
          <p:nvPicPr>
            <p:cNvPr id="26" name="Picture 25">
              <a:extLst>
                <a:ext uri="{FF2B5EF4-FFF2-40B4-BE49-F238E27FC236}">
                  <a16:creationId xmlns:a16="http://schemas.microsoft.com/office/drawing/2014/main" id="{BCEFEB8A-4813-4E70-8F6F-178F21815B16}"/>
                </a:ext>
              </a:extLst>
            </p:cNvPr>
            <p:cNvPicPr>
              <a:picLocks noChangeAspect="1"/>
            </p:cNvPicPr>
            <p:nvPr/>
          </p:nvPicPr>
          <p:blipFill>
            <a:blip r:embed="rId4"/>
            <a:stretch>
              <a:fillRect/>
            </a:stretch>
          </p:blipFill>
          <p:spPr>
            <a:xfrm>
              <a:off x="5663601" y="945143"/>
              <a:ext cx="1638537" cy="1967937"/>
            </a:xfrm>
            <a:prstGeom prst="rect">
              <a:avLst/>
            </a:prstGeom>
            <a:ln>
              <a:solidFill>
                <a:sysClr val="windowText" lastClr="000000"/>
              </a:solidFill>
            </a:ln>
          </p:spPr>
        </p:pic>
        <p:pic>
          <p:nvPicPr>
            <p:cNvPr id="27" name="Picture 26">
              <a:extLst>
                <a:ext uri="{FF2B5EF4-FFF2-40B4-BE49-F238E27FC236}">
                  <a16:creationId xmlns:a16="http://schemas.microsoft.com/office/drawing/2014/main" id="{1645FB0C-496C-4540-8AFD-D61FB68C0CFE}"/>
                </a:ext>
              </a:extLst>
            </p:cNvPr>
            <p:cNvPicPr>
              <a:picLocks noChangeAspect="1"/>
            </p:cNvPicPr>
            <p:nvPr/>
          </p:nvPicPr>
          <p:blipFill>
            <a:blip r:embed="rId5"/>
            <a:stretch>
              <a:fillRect/>
            </a:stretch>
          </p:blipFill>
          <p:spPr>
            <a:xfrm>
              <a:off x="5725382" y="3102070"/>
              <a:ext cx="1666203" cy="1852605"/>
            </a:xfrm>
            <a:prstGeom prst="rect">
              <a:avLst/>
            </a:prstGeom>
            <a:ln>
              <a:solidFill>
                <a:sysClr val="windowText" lastClr="000000"/>
              </a:solidFill>
            </a:ln>
          </p:spPr>
        </p:pic>
      </p:grpSp>
    </p:spTree>
    <p:extLst>
      <p:ext uri="{BB962C8B-B14F-4D97-AF65-F5344CB8AC3E}">
        <p14:creationId xmlns:p14="http://schemas.microsoft.com/office/powerpoint/2010/main" val="4138745529"/>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5A4001-9428-40FB-BDA7-73B14B4414EC}"/>
              </a:ext>
            </a:extLst>
          </p:cNvPr>
          <p:cNvSpPr>
            <a:spLocks noGrp="1"/>
          </p:cNvSpPr>
          <p:nvPr>
            <p:ph type="title"/>
          </p:nvPr>
        </p:nvSpPr>
        <p:spPr>
          <a:xfrm>
            <a:off x="381000" y="248428"/>
            <a:ext cx="8229600" cy="689591"/>
          </a:xfrm>
        </p:spPr>
        <p:txBody>
          <a:bodyPr/>
          <a:lstStyle/>
          <a:p>
            <a:r>
              <a:rPr lang="en-US"/>
              <a:t>Map view settings: </a:t>
            </a:r>
            <a:r>
              <a:rPr lang="en-US">
                <a:solidFill>
                  <a:srgbClr val="2D2C2C"/>
                </a:solidFill>
              </a:rPr>
              <a:t>Components</a:t>
            </a:r>
            <a:r>
              <a:rPr lang="en-US"/>
              <a:t> tab</a:t>
            </a:r>
            <a:br>
              <a:rPr lang="en-US"/>
            </a:br>
            <a:endParaRPr lang="en-US"/>
          </a:p>
        </p:txBody>
      </p:sp>
      <p:grpSp>
        <p:nvGrpSpPr>
          <p:cNvPr id="3" name="Group 2">
            <a:extLst>
              <a:ext uri="{FF2B5EF4-FFF2-40B4-BE49-F238E27FC236}">
                <a16:creationId xmlns:a16="http://schemas.microsoft.com/office/drawing/2014/main" id="{D9167E77-4CF6-4ABC-8B08-41F363B44239}"/>
              </a:ext>
            </a:extLst>
          </p:cNvPr>
          <p:cNvGrpSpPr/>
          <p:nvPr/>
        </p:nvGrpSpPr>
        <p:grpSpPr>
          <a:xfrm>
            <a:off x="1535974" y="714089"/>
            <a:ext cx="6659018" cy="3741238"/>
            <a:chOff x="2143245" y="1189303"/>
            <a:chExt cx="6659018" cy="3741238"/>
          </a:xfrm>
        </p:grpSpPr>
        <p:pic>
          <p:nvPicPr>
            <p:cNvPr id="7" name="Picture 6" descr="A screenshot of a cell phone&#10;&#10;Description automatically generated">
              <a:extLst>
                <a:ext uri="{FF2B5EF4-FFF2-40B4-BE49-F238E27FC236}">
                  <a16:creationId xmlns:a16="http://schemas.microsoft.com/office/drawing/2014/main" id="{ABF30135-31A2-4A06-BB41-BFBB7D60071C}"/>
                </a:ext>
              </a:extLst>
            </p:cNvPr>
            <p:cNvPicPr>
              <a:picLocks noChangeAspect="1"/>
            </p:cNvPicPr>
            <p:nvPr/>
          </p:nvPicPr>
          <p:blipFill>
            <a:blip r:embed="rId2"/>
            <a:stretch>
              <a:fillRect/>
            </a:stretch>
          </p:blipFill>
          <p:spPr>
            <a:xfrm>
              <a:off x="2143245" y="1189303"/>
              <a:ext cx="3191056" cy="3741238"/>
            </a:xfrm>
            <a:prstGeom prst="rect">
              <a:avLst/>
            </a:prstGeom>
            <a:ln>
              <a:solidFill>
                <a:sysClr val="windowText" lastClr="000000"/>
              </a:solidFill>
            </a:ln>
          </p:spPr>
        </p:pic>
        <p:sp>
          <p:nvSpPr>
            <p:cNvPr id="8" name="Rectangle 7">
              <a:extLst>
                <a:ext uri="{FF2B5EF4-FFF2-40B4-BE49-F238E27FC236}">
                  <a16:creationId xmlns:a16="http://schemas.microsoft.com/office/drawing/2014/main" id="{4A775F3A-C33D-47BA-9E87-F533C1FB2549}"/>
                </a:ext>
              </a:extLst>
            </p:cNvPr>
            <p:cNvSpPr/>
            <p:nvPr/>
          </p:nvSpPr>
          <p:spPr>
            <a:xfrm>
              <a:off x="5429250" y="2361644"/>
              <a:ext cx="3373013" cy="705258"/>
            </a:xfrm>
            <a:prstGeom prst="rect">
              <a:avLst/>
            </a:prstGeom>
            <a:ln>
              <a:solidFill>
                <a:srgbClr val="2D2C2C"/>
              </a:solidFill>
            </a:ln>
          </p:spPr>
          <p:txBody>
            <a:bodyPr wrap="square">
              <a:spAutoFit/>
            </a:bodyPr>
            <a:lstStyle/>
            <a:p>
              <a:pPr marR="0" lvl="0" algn="ctr" defTabSz="457200" eaLnBrk="1" fontAlgn="auto" latinLnBrk="0" hangingPunct="1">
                <a:lnSpc>
                  <a:spcPct val="150000"/>
                </a:lnSpc>
                <a:spcBef>
                  <a:spcPts val="0"/>
                </a:spcBef>
                <a:spcAft>
                  <a:spcPts val="600"/>
                </a:spcAft>
                <a:buClrTx/>
                <a:buSzTx/>
                <a:tabLst/>
                <a:defRPr/>
              </a:pPr>
              <a:r>
                <a:rPr kumimoji="0" lang="en-US" sz="1400" b="0" i="0" u="none" strike="noStrike" kern="0" cap="none" spc="0" normalizeH="0" baseline="0" noProof="0">
                  <a:ln>
                    <a:noFill/>
                  </a:ln>
                  <a:solidFill>
                    <a:prstClr val="black"/>
                  </a:solidFill>
                  <a:effectLst/>
                  <a:uLnTx/>
                  <a:uFillTx/>
                  <a:latin typeface="Calibri" panose="020F0502020204030204"/>
                  <a:ea typeface="Calibri" panose="020F0502020204030204" pitchFamily="34" charset="0"/>
                  <a:cs typeface="Arial" panose="020B0604020202020204" pitchFamily="34" charset="0"/>
                </a:rPr>
                <a:t>Upload your own custom GeoJSON file and MicrobeTrace will render the visualization</a:t>
              </a:r>
            </a:p>
          </p:txBody>
        </p:sp>
        <p:sp>
          <p:nvSpPr>
            <p:cNvPr id="6" name="Oval 5">
              <a:extLst>
                <a:ext uri="{FF2B5EF4-FFF2-40B4-BE49-F238E27FC236}">
                  <a16:creationId xmlns:a16="http://schemas.microsoft.com/office/drawing/2014/main" id="{F19DF763-3D99-4CC5-BAB0-B3763F2EBE3E}"/>
                </a:ext>
              </a:extLst>
            </p:cNvPr>
            <p:cNvSpPr/>
            <p:nvPr/>
          </p:nvSpPr>
          <p:spPr>
            <a:xfrm>
              <a:off x="4175184" y="4121126"/>
              <a:ext cx="1159117" cy="358442"/>
            </a:xfrm>
            <a:prstGeom prst="ellipse">
              <a:avLst/>
            </a:prstGeom>
            <a:noFill/>
            <a:ln w="1270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1544362253"/>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3A1C9F-7DA1-4B2D-911E-BC44EBAA3D51}"/>
              </a:ext>
            </a:extLst>
          </p:cNvPr>
          <p:cNvSpPr>
            <a:spLocks noGrp="1"/>
          </p:cNvSpPr>
          <p:nvPr>
            <p:ph type="title"/>
          </p:nvPr>
        </p:nvSpPr>
        <p:spPr>
          <a:xfrm>
            <a:off x="480677" y="126759"/>
            <a:ext cx="8229600" cy="864999"/>
          </a:xfrm>
        </p:spPr>
        <p:txBody>
          <a:bodyPr/>
          <a:lstStyle/>
          <a:p>
            <a:r>
              <a:rPr lang="en-US"/>
              <a:t>Map view settings: </a:t>
            </a:r>
            <a:r>
              <a:rPr lang="en-US">
                <a:solidFill>
                  <a:srgbClr val="2D2C2C"/>
                </a:solidFill>
              </a:rPr>
              <a:t>Nodes</a:t>
            </a:r>
            <a:r>
              <a:rPr lang="en-US"/>
              <a:t> tab</a:t>
            </a:r>
            <a:br>
              <a:rPr lang="en-US"/>
            </a:br>
            <a:endParaRPr lang="en-US"/>
          </a:p>
        </p:txBody>
      </p:sp>
      <p:grpSp>
        <p:nvGrpSpPr>
          <p:cNvPr id="3" name="Group 2">
            <a:extLst>
              <a:ext uri="{FF2B5EF4-FFF2-40B4-BE49-F238E27FC236}">
                <a16:creationId xmlns:a16="http://schemas.microsoft.com/office/drawing/2014/main" id="{B7679AE1-E848-453A-8FE5-B5DDB511EEEF}"/>
              </a:ext>
            </a:extLst>
          </p:cNvPr>
          <p:cNvGrpSpPr/>
          <p:nvPr/>
        </p:nvGrpSpPr>
        <p:grpSpPr>
          <a:xfrm>
            <a:off x="669139" y="688759"/>
            <a:ext cx="7809691" cy="3973859"/>
            <a:chOff x="480677" y="926079"/>
            <a:chExt cx="7809691" cy="3973859"/>
          </a:xfrm>
        </p:grpSpPr>
        <p:pic>
          <p:nvPicPr>
            <p:cNvPr id="9" name="Picture 8">
              <a:extLst>
                <a:ext uri="{FF2B5EF4-FFF2-40B4-BE49-F238E27FC236}">
                  <a16:creationId xmlns:a16="http://schemas.microsoft.com/office/drawing/2014/main" id="{F7107088-C44A-4756-95DD-37AFA6B9C19E}"/>
                </a:ext>
              </a:extLst>
            </p:cNvPr>
            <p:cNvPicPr>
              <a:picLocks noChangeAspect="1"/>
            </p:cNvPicPr>
            <p:nvPr/>
          </p:nvPicPr>
          <p:blipFill>
            <a:blip r:embed="rId2"/>
            <a:stretch>
              <a:fillRect/>
            </a:stretch>
          </p:blipFill>
          <p:spPr>
            <a:xfrm>
              <a:off x="480677" y="931354"/>
              <a:ext cx="2196441" cy="2242081"/>
            </a:xfrm>
            <a:prstGeom prst="rect">
              <a:avLst/>
            </a:prstGeom>
            <a:ln>
              <a:solidFill>
                <a:sysClr val="windowText" lastClr="000000"/>
              </a:solidFill>
            </a:ln>
          </p:spPr>
        </p:pic>
        <p:pic>
          <p:nvPicPr>
            <p:cNvPr id="10" name="Picture 9">
              <a:extLst>
                <a:ext uri="{FF2B5EF4-FFF2-40B4-BE49-F238E27FC236}">
                  <a16:creationId xmlns:a16="http://schemas.microsoft.com/office/drawing/2014/main" id="{CC07A009-A439-4AA7-A656-8E335809CC60}"/>
                </a:ext>
              </a:extLst>
            </p:cNvPr>
            <p:cNvPicPr>
              <a:picLocks noChangeAspect="1"/>
            </p:cNvPicPr>
            <p:nvPr/>
          </p:nvPicPr>
          <p:blipFill>
            <a:blip r:embed="rId3"/>
            <a:stretch>
              <a:fillRect/>
            </a:stretch>
          </p:blipFill>
          <p:spPr>
            <a:xfrm>
              <a:off x="3312821" y="956589"/>
              <a:ext cx="2011635" cy="2061183"/>
            </a:xfrm>
            <a:prstGeom prst="rect">
              <a:avLst/>
            </a:prstGeom>
            <a:ln>
              <a:solidFill>
                <a:sysClr val="windowText" lastClr="000000"/>
              </a:solidFill>
            </a:ln>
          </p:spPr>
        </p:pic>
        <p:pic>
          <p:nvPicPr>
            <p:cNvPr id="11" name="Picture 10">
              <a:extLst>
                <a:ext uri="{FF2B5EF4-FFF2-40B4-BE49-F238E27FC236}">
                  <a16:creationId xmlns:a16="http://schemas.microsoft.com/office/drawing/2014/main" id="{0AE6C35D-3FA9-4B21-B8A1-AB3EA9F45CDF}"/>
                </a:ext>
              </a:extLst>
            </p:cNvPr>
            <p:cNvPicPr>
              <a:picLocks noChangeAspect="1"/>
            </p:cNvPicPr>
            <p:nvPr/>
          </p:nvPicPr>
          <p:blipFill>
            <a:blip r:embed="rId4"/>
            <a:stretch>
              <a:fillRect/>
            </a:stretch>
          </p:blipFill>
          <p:spPr>
            <a:xfrm>
              <a:off x="6194608" y="926079"/>
              <a:ext cx="2095760" cy="2204958"/>
            </a:xfrm>
            <a:prstGeom prst="rect">
              <a:avLst/>
            </a:prstGeom>
            <a:ln>
              <a:solidFill>
                <a:sysClr val="windowText" lastClr="000000"/>
              </a:solidFill>
            </a:ln>
          </p:spPr>
        </p:pic>
        <p:cxnSp>
          <p:nvCxnSpPr>
            <p:cNvPr id="12" name="Straight Arrow Connector 11">
              <a:extLst>
                <a:ext uri="{FF2B5EF4-FFF2-40B4-BE49-F238E27FC236}">
                  <a16:creationId xmlns:a16="http://schemas.microsoft.com/office/drawing/2014/main" id="{3BBC54FB-852F-4C86-ADEA-78E732A6D842}"/>
                </a:ext>
              </a:extLst>
            </p:cNvPr>
            <p:cNvCxnSpPr>
              <a:cxnSpLocks/>
            </p:cNvCxnSpPr>
            <p:nvPr/>
          </p:nvCxnSpPr>
          <p:spPr>
            <a:xfrm>
              <a:off x="2754019" y="1806499"/>
              <a:ext cx="526414" cy="0"/>
            </a:xfrm>
            <a:prstGeom prst="straightConnector1">
              <a:avLst/>
            </a:prstGeom>
            <a:noFill/>
            <a:ln w="6350" cap="flat" cmpd="sng" algn="ctr">
              <a:solidFill>
                <a:sysClr val="windowText" lastClr="000000"/>
              </a:solidFill>
              <a:prstDash val="solid"/>
              <a:miter lim="800000"/>
              <a:tailEnd type="triangle"/>
            </a:ln>
            <a:effectLst/>
          </p:spPr>
        </p:cxnSp>
        <p:cxnSp>
          <p:nvCxnSpPr>
            <p:cNvPr id="13" name="Straight Arrow Connector 12">
              <a:extLst>
                <a:ext uri="{FF2B5EF4-FFF2-40B4-BE49-F238E27FC236}">
                  <a16:creationId xmlns:a16="http://schemas.microsoft.com/office/drawing/2014/main" id="{9F9EC613-DE7C-4147-9D57-6D76167363AB}"/>
                </a:ext>
              </a:extLst>
            </p:cNvPr>
            <p:cNvCxnSpPr>
              <a:cxnSpLocks/>
            </p:cNvCxnSpPr>
            <p:nvPr/>
          </p:nvCxnSpPr>
          <p:spPr>
            <a:xfrm>
              <a:off x="3924300" y="1097529"/>
              <a:ext cx="2428875" cy="321696"/>
            </a:xfrm>
            <a:prstGeom prst="straightConnector1">
              <a:avLst/>
            </a:prstGeom>
            <a:noFill/>
            <a:ln w="6350" cap="flat" cmpd="sng" algn="ctr">
              <a:solidFill>
                <a:sysClr val="windowText" lastClr="000000"/>
              </a:solidFill>
              <a:prstDash val="solid"/>
              <a:miter lim="800000"/>
              <a:tailEnd type="triangle"/>
            </a:ln>
            <a:effectLst/>
          </p:spPr>
        </p:cxnSp>
        <p:sp>
          <p:nvSpPr>
            <p:cNvPr id="18" name="TextBox 17">
              <a:extLst>
                <a:ext uri="{FF2B5EF4-FFF2-40B4-BE49-F238E27FC236}">
                  <a16:creationId xmlns:a16="http://schemas.microsoft.com/office/drawing/2014/main" id="{A804D64A-A35F-4257-A582-166A1865C1F2}"/>
                </a:ext>
              </a:extLst>
            </p:cNvPr>
            <p:cNvSpPr txBox="1"/>
            <p:nvPr/>
          </p:nvSpPr>
          <p:spPr>
            <a:xfrm>
              <a:off x="1047826" y="3299500"/>
              <a:ext cx="4529991" cy="1600438"/>
            </a:xfrm>
            <a:prstGeom prst="rect">
              <a:avLst/>
            </a:prstGeom>
            <a:noFill/>
            <a:ln>
              <a:solidFill>
                <a:srgbClr val="2D2C2C"/>
              </a:solidFill>
            </a:ln>
          </p:spPr>
          <p:txBody>
            <a:bodyPr wrap="square" rtlCol="0">
              <a:spAutoFit/>
            </a:bodyPr>
            <a:lstStyle/>
            <a:p>
              <a:pPr marL="285750" indent="-285750" defTabSz="457200" eaLnBrk="1" fontAlgn="auto" hangingPunct="1">
                <a:spcBef>
                  <a:spcPts val="0"/>
                </a:spcBef>
                <a:spcAft>
                  <a:spcPts val="0"/>
                </a:spcAft>
                <a:buFont typeface="Arial" panose="020B0604020202020204" pitchFamily="34" charset="0"/>
                <a:buChar char="•"/>
              </a:pPr>
              <a:r>
                <a:rPr lang="en-US" sz="1400" b="1">
                  <a:solidFill>
                    <a:prstClr val="black"/>
                  </a:solidFill>
                  <a:latin typeface="Calibri" panose="020F0502020204030204"/>
                </a:rPr>
                <a:t>Color Options </a:t>
              </a:r>
              <a:r>
                <a:rPr lang="en-US" sz="1400">
                  <a:solidFill>
                    <a:prstClr val="black"/>
                  </a:solidFill>
                  <a:latin typeface="Calibri" panose="020F0502020204030204"/>
                </a:rPr>
                <a:t>takes you to </a:t>
              </a:r>
              <a:r>
                <a:rPr lang="en-US" sz="1400" b="1">
                  <a:solidFill>
                    <a:prstClr val="black"/>
                  </a:solidFill>
                  <a:latin typeface="Calibri" panose="020F0502020204030204"/>
                </a:rPr>
                <a:t>Global Settings </a:t>
              </a:r>
              <a:r>
                <a:rPr lang="en-US" sz="1400">
                  <a:solidFill>
                    <a:prstClr val="black"/>
                  </a:solidFill>
                  <a:latin typeface="Calibri" panose="020F0502020204030204"/>
                </a:rPr>
                <a:t>styling menu. Node colors from 2D network are transferred to map view. </a:t>
              </a:r>
            </a:p>
            <a:p>
              <a:pPr marL="285750" indent="-285750" defTabSz="457200" eaLnBrk="1" fontAlgn="auto" hangingPunct="1">
                <a:spcBef>
                  <a:spcPts val="0"/>
                </a:spcBef>
                <a:spcAft>
                  <a:spcPts val="0"/>
                </a:spcAft>
                <a:buFont typeface="Arial" panose="020B0604020202020204" pitchFamily="34" charset="0"/>
                <a:buChar char="•"/>
              </a:pPr>
              <a:r>
                <a:rPr lang="en-US" sz="1400">
                  <a:solidFill>
                    <a:prstClr val="black"/>
                  </a:solidFill>
                  <a:latin typeface="Calibri" panose="020F0502020204030204"/>
                </a:rPr>
                <a:t>Node collapsing is on.</a:t>
              </a:r>
            </a:p>
            <a:p>
              <a:pPr marL="285750" indent="-285750" defTabSz="457200" eaLnBrk="1" fontAlgn="auto" hangingPunct="1">
                <a:spcBef>
                  <a:spcPts val="0"/>
                </a:spcBef>
                <a:spcAft>
                  <a:spcPts val="0"/>
                </a:spcAft>
                <a:buFont typeface="Arial" panose="020B0604020202020204" pitchFamily="34" charset="0"/>
                <a:buChar char="•"/>
              </a:pPr>
              <a:r>
                <a:rPr lang="en-US" sz="1400">
                  <a:solidFill>
                    <a:prstClr val="black"/>
                  </a:solidFill>
                  <a:latin typeface="Calibri" panose="020F0502020204030204"/>
                </a:rPr>
                <a:t>Transparency of nodes is at default, so nodes are completely opaque.</a:t>
              </a:r>
            </a:p>
            <a:p>
              <a:pPr marL="285750" indent="-285750" defTabSz="457200" eaLnBrk="1" fontAlgn="auto" hangingPunct="1">
                <a:spcBef>
                  <a:spcPts val="0"/>
                </a:spcBef>
                <a:spcAft>
                  <a:spcPts val="0"/>
                </a:spcAft>
                <a:buFont typeface="Arial" panose="020B0604020202020204" pitchFamily="34" charset="0"/>
                <a:buChar char="•"/>
              </a:pPr>
              <a:r>
                <a:rPr lang="en-US" sz="1400">
                  <a:solidFill>
                    <a:prstClr val="black"/>
                  </a:solidFill>
                  <a:latin typeface="Calibri" panose="020F0502020204030204"/>
                </a:rPr>
                <a:t>Jitter is at lowest setting, so nodes may overlap.</a:t>
              </a:r>
            </a:p>
          </p:txBody>
        </p:sp>
        <p:sp>
          <p:nvSpPr>
            <p:cNvPr id="19" name="TextBox 18">
              <a:extLst>
                <a:ext uri="{FF2B5EF4-FFF2-40B4-BE49-F238E27FC236}">
                  <a16:creationId xmlns:a16="http://schemas.microsoft.com/office/drawing/2014/main" id="{4BA67EEB-011F-421C-9594-9C66F42C15A5}"/>
                </a:ext>
              </a:extLst>
            </p:cNvPr>
            <p:cNvSpPr txBox="1"/>
            <p:nvPr/>
          </p:nvSpPr>
          <p:spPr>
            <a:xfrm>
              <a:off x="6253261" y="3316940"/>
              <a:ext cx="1875302" cy="1384995"/>
            </a:xfrm>
            <a:prstGeom prst="rect">
              <a:avLst/>
            </a:prstGeom>
            <a:noFill/>
            <a:ln>
              <a:solidFill>
                <a:sysClr val="windowText" lastClr="000000"/>
              </a:solidFill>
            </a:ln>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prstClr val="black"/>
                  </a:solidFill>
                  <a:effectLst/>
                  <a:uLnTx/>
                  <a:uFillTx/>
                  <a:latin typeface="Calibri" panose="020F0502020204030204"/>
                </a:rPr>
                <a:t>Zoom in on the map, and click on any collapsed node (#14 in the example) to reveal component nodes in spiral. </a:t>
              </a:r>
            </a:p>
          </p:txBody>
        </p:sp>
        <p:sp>
          <p:nvSpPr>
            <p:cNvPr id="20" name="Oval 19">
              <a:extLst>
                <a:ext uri="{FF2B5EF4-FFF2-40B4-BE49-F238E27FC236}">
                  <a16:creationId xmlns:a16="http://schemas.microsoft.com/office/drawing/2014/main" id="{7FAA9825-66B1-4022-9981-9C9E58EF66FF}"/>
                </a:ext>
              </a:extLst>
            </p:cNvPr>
            <p:cNvSpPr/>
            <p:nvPr/>
          </p:nvSpPr>
          <p:spPr>
            <a:xfrm>
              <a:off x="3262085" y="972496"/>
              <a:ext cx="662215" cy="221439"/>
            </a:xfrm>
            <a:prstGeom prst="ellipse">
              <a:avLst/>
            </a:prstGeom>
            <a:noFill/>
            <a:ln w="6350">
              <a:solidFill>
                <a:srgbClr val="2D2C2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888720309"/>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p:cNvSpPr>
            <a:spLocks noGrp="1"/>
          </p:cNvSpPr>
          <p:nvPr>
            <p:ph type="title"/>
          </p:nvPr>
        </p:nvSpPr>
        <p:spPr/>
        <p:txBody>
          <a:bodyPr/>
          <a:lstStyle/>
          <a:p>
            <a:r>
              <a:rPr lang="en-US"/>
              <a:t>Tutorial outline</a:t>
            </a:r>
          </a:p>
        </p:txBody>
      </p:sp>
      <p:sp>
        <p:nvSpPr>
          <p:cNvPr id="3" name="Content Placeholder 2"/>
          <p:cNvSpPr>
            <a:spLocks noGrp="1"/>
          </p:cNvSpPr>
          <p:nvPr>
            <p:ph type="body" sz="quarter" idx="10"/>
          </p:nvPr>
        </p:nvSpPr>
        <p:spPr>
          <a:xfrm>
            <a:off x="492853" y="999387"/>
            <a:ext cx="8158294" cy="3341688"/>
          </a:xfrm>
        </p:spPr>
        <p:txBody>
          <a:bodyPr/>
          <a:lstStyle/>
          <a:p>
            <a:pPr lvl="0"/>
            <a:r>
              <a:rPr lang="en-US"/>
              <a:t>Example files with simulated COVID data</a:t>
            </a:r>
          </a:p>
          <a:p>
            <a:pPr lvl="0"/>
            <a:r>
              <a:rPr lang="en-US"/>
              <a:t>Accessing MicrobeTrace and loading files</a:t>
            </a:r>
          </a:p>
          <a:p>
            <a:pPr lvl="0"/>
            <a:r>
              <a:rPr lang="en-US"/>
              <a:t>Navigating MicrobeTrace:</a:t>
            </a:r>
          </a:p>
          <a:p>
            <a:pPr lvl="1"/>
            <a:r>
              <a:rPr lang="en-US" sz="1800"/>
              <a:t>2D Network View</a:t>
            </a:r>
          </a:p>
          <a:p>
            <a:pPr lvl="1"/>
            <a:r>
              <a:rPr lang="en-US" sz="1800"/>
              <a:t>Map View</a:t>
            </a:r>
          </a:p>
          <a:p>
            <a:pPr lvl="1"/>
            <a:r>
              <a:rPr lang="en-US" sz="1800"/>
              <a:t>Histogram View</a:t>
            </a:r>
          </a:p>
          <a:p>
            <a:pPr lvl="1"/>
            <a:r>
              <a:rPr lang="en-US" sz="1800"/>
              <a:t>Gantt View</a:t>
            </a:r>
          </a:p>
          <a:p>
            <a:pPr lvl="1"/>
            <a:r>
              <a:rPr lang="en-US" sz="1800"/>
              <a:t>Flow Diagram View</a:t>
            </a:r>
          </a:p>
          <a:p>
            <a:pPr lvl="1"/>
            <a:r>
              <a:rPr lang="en-US" sz="1800"/>
              <a:t>Tiled Views</a:t>
            </a:r>
          </a:p>
          <a:p>
            <a:pPr lvl="1"/>
            <a:r>
              <a:rPr lang="en-US" sz="1800"/>
              <a:t>Where to find help</a:t>
            </a:r>
          </a:p>
          <a:p>
            <a:pPr>
              <a:buClr>
                <a:srgbClr val="006A71"/>
              </a:buClr>
            </a:pPr>
            <a:endParaRPr lang="en-US"/>
          </a:p>
        </p:txBody>
      </p:sp>
    </p:spTree>
    <p:extLst>
      <p:ext uri="{BB962C8B-B14F-4D97-AF65-F5344CB8AC3E}">
        <p14:creationId xmlns:p14="http://schemas.microsoft.com/office/powerpoint/2010/main" val="2471956640"/>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7981DA-C58D-48E2-94DB-5B82C2A35518}"/>
              </a:ext>
            </a:extLst>
          </p:cNvPr>
          <p:cNvSpPr>
            <a:spLocks noGrp="1"/>
          </p:cNvSpPr>
          <p:nvPr>
            <p:ph type="title"/>
          </p:nvPr>
        </p:nvSpPr>
        <p:spPr/>
        <p:txBody>
          <a:bodyPr/>
          <a:lstStyle/>
          <a:p>
            <a:r>
              <a:rPr lang="en-US"/>
              <a:t>Map view settings: </a:t>
            </a:r>
            <a:r>
              <a:rPr lang="en-US">
                <a:solidFill>
                  <a:srgbClr val="2D2C2C"/>
                </a:solidFill>
              </a:rPr>
              <a:t>Nodes</a:t>
            </a:r>
            <a:r>
              <a:rPr lang="en-US"/>
              <a:t> tab</a:t>
            </a:r>
            <a:br>
              <a:rPr lang="en-US"/>
            </a:br>
            <a:endParaRPr lang="en-US"/>
          </a:p>
        </p:txBody>
      </p:sp>
      <p:cxnSp>
        <p:nvCxnSpPr>
          <p:cNvPr id="16" name="Straight Arrow Connector 15">
            <a:extLst>
              <a:ext uri="{FF2B5EF4-FFF2-40B4-BE49-F238E27FC236}">
                <a16:creationId xmlns:a16="http://schemas.microsoft.com/office/drawing/2014/main" id="{76EA20E4-749D-4521-B970-BDE5FF2BE2D7}"/>
              </a:ext>
            </a:extLst>
          </p:cNvPr>
          <p:cNvCxnSpPr>
            <a:cxnSpLocks/>
          </p:cNvCxnSpPr>
          <p:nvPr/>
        </p:nvCxnSpPr>
        <p:spPr>
          <a:xfrm>
            <a:off x="6484019" y="1694484"/>
            <a:ext cx="0" cy="783914"/>
          </a:xfrm>
          <a:prstGeom prst="straightConnector1">
            <a:avLst/>
          </a:prstGeom>
          <a:noFill/>
          <a:ln w="6350" cap="flat" cmpd="sng" algn="ctr">
            <a:solidFill>
              <a:sysClr val="windowText" lastClr="000000"/>
            </a:solidFill>
            <a:prstDash val="solid"/>
            <a:miter lim="800000"/>
            <a:tailEnd type="triangle"/>
          </a:ln>
          <a:effectLst/>
        </p:spPr>
      </p:cxnSp>
      <p:sp>
        <p:nvSpPr>
          <p:cNvPr id="17" name="TextBox 16">
            <a:extLst>
              <a:ext uri="{FF2B5EF4-FFF2-40B4-BE49-F238E27FC236}">
                <a16:creationId xmlns:a16="http://schemas.microsoft.com/office/drawing/2014/main" id="{43B4306E-9FBC-493E-830C-22150898D781}"/>
              </a:ext>
            </a:extLst>
          </p:cNvPr>
          <p:cNvSpPr txBox="1"/>
          <p:nvPr/>
        </p:nvSpPr>
        <p:spPr>
          <a:xfrm>
            <a:off x="7305101" y="3972237"/>
            <a:ext cx="1047082" cy="307777"/>
          </a:xfrm>
          <a:prstGeom prst="rect">
            <a:avLst/>
          </a:prstGeom>
          <a:noFill/>
        </p:spPr>
        <p:txBody>
          <a:bodyPr wrap="non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prstClr val="black"/>
                </a:solidFill>
                <a:effectLst/>
                <a:uLnTx/>
                <a:uFillTx/>
                <a:latin typeface="Calibri" panose="020F0502020204030204"/>
              </a:rPr>
              <a:t>After Reroll</a:t>
            </a:r>
          </a:p>
        </p:txBody>
      </p:sp>
      <p:sp>
        <p:nvSpPr>
          <p:cNvPr id="19" name="TextBox 18">
            <a:extLst>
              <a:ext uri="{FF2B5EF4-FFF2-40B4-BE49-F238E27FC236}">
                <a16:creationId xmlns:a16="http://schemas.microsoft.com/office/drawing/2014/main" id="{83E6D64B-6342-44A4-BE04-F02DB0D0C074}"/>
              </a:ext>
            </a:extLst>
          </p:cNvPr>
          <p:cNvSpPr txBox="1"/>
          <p:nvPr/>
        </p:nvSpPr>
        <p:spPr>
          <a:xfrm>
            <a:off x="0" y="2682251"/>
            <a:ext cx="4674343" cy="1815882"/>
          </a:xfrm>
          <a:prstGeom prst="rect">
            <a:avLst/>
          </a:prstGeom>
          <a:noFill/>
        </p:spPr>
        <p:txBody>
          <a:bodyPr wrap="square" rtlCol="0">
            <a:spAutoFit/>
          </a:bodyPr>
          <a:lstStyle/>
          <a:p>
            <a:pPr marL="285750" marR="0" lvl="0" indent="-285750" defTabSz="4572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1" i="0" u="none" strike="noStrike" kern="0" cap="none" spc="0" normalizeH="0" baseline="0" noProof="0">
                <a:ln>
                  <a:noFill/>
                </a:ln>
                <a:solidFill>
                  <a:prstClr val="black"/>
                </a:solidFill>
                <a:effectLst/>
                <a:uLnTx/>
                <a:uFillTx/>
                <a:latin typeface="Calibri" panose="020F0502020204030204"/>
              </a:rPr>
              <a:t>Color Options </a:t>
            </a:r>
            <a:r>
              <a:rPr kumimoji="0" lang="en-US" sz="1400" b="0" i="0" u="none" strike="noStrike" kern="0" cap="none" spc="0" normalizeH="0" baseline="0" noProof="0">
                <a:ln>
                  <a:noFill/>
                </a:ln>
                <a:solidFill>
                  <a:prstClr val="black"/>
                </a:solidFill>
                <a:effectLst/>
                <a:uLnTx/>
                <a:uFillTx/>
                <a:latin typeface="Calibri" panose="020F0502020204030204"/>
              </a:rPr>
              <a:t>takes you to </a:t>
            </a:r>
            <a:r>
              <a:rPr kumimoji="0" lang="en-US" sz="1400" b="1" i="0" u="none" strike="noStrike" kern="0" cap="none" spc="0" normalizeH="0" baseline="0" noProof="0">
                <a:ln>
                  <a:noFill/>
                </a:ln>
                <a:solidFill>
                  <a:prstClr val="black"/>
                </a:solidFill>
                <a:effectLst/>
                <a:uLnTx/>
                <a:uFillTx/>
                <a:latin typeface="Calibri" panose="020F0502020204030204"/>
              </a:rPr>
              <a:t>Global Settings </a:t>
            </a:r>
            <a:r>
              <a:rPr kumimoji="0" lang="en-US" sz="1400" b="0" i="0" u="none" strike="noStrike" kern="0" cap="none" spc="0" normalizeH="0" baseline="0" noProof="0">
                <a:ln>
                  <a:noFill/>
                </a:ln>
                <a:solidFill>
                  <a:prstClr val="black"/>
                </a:solidFill>
                <a:effectLst/>
                <a:uLnTx/>
                <a:uFillTx/>
                <a:latin typeface="Calibri" panose="020F0502020204030204"/>
              </a:rPr>
              <a:t>styling menu. Node colors from 2D network are transferred to map view. </a:t>
            </a:r>
          </a:p>
          <a:p>
            <a:pPr marL="285750" marR="0" lvl="0" indent="-285750" defTabSz="4572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0" cap="none" spc="0" normalizeH="0" baseline="0" noProof="0">
                <a:ln>
                  <a:noFill/>
                </a:ln>
                <a:solidFill>
                  <a:prstClr val="black"/>
                </a:solidFill>
                <a:effectLst/>
                <a:uLnTx/>
                <a:uFillTx/>
                <a:latin typeface="Calibri" panose="020F0502020204030204"/>
              </a:rPr>
              <a:t>Nodes collapsing is off. </a:t>
            </a:r>
          </a:p>
          <a:p>
            <a:pPr marL="285750" marR="0" lvl="0" indent="-285750" defTabSz="4572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0" cap="none" spc="0" normalizeH="0" baseline="0" noProof="0">
                <a:ln>
                  <a:noFill/>
                </a:ln>
                <a:solidFill>
                  <a:prstClr val="black"/>
                </a:solidFill>
                <a:effectLst/>
                <a:uLnTx/>
                <a:uFillTx/>
                <a:latin typeface="Calibri" panose="020F0502020204030204"/>
              </a:rPr>
              <a:t>Transparency of nodes has been increased with the slider bar. </a:t>
            </a:r>
          </a:p>
          <a:p>
            <a:pPr marL="285750" marR="0" lvl="0" indent="-285750" defTabSz="4572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0" cap="none" spc="0" normalizeH="0" baseline="0" noProof="0">
                <a:ln>
                  <a:noFill/>
                </a:ln>
                <a:solidFill>
                  <a:prstClr val="black"/>
                </a:solidFill>
                <a:effectLst/>
                <a:uLnTx/>
                <a:uFillTx/>
                <a:latin typeface="Calibri" panose="020F0502020204030204"/>
              </a:rPr>
              <a:t>Jitter has been increased so individual nodes are visible, versus displaying a clump of overlapping nodes.</a:t>
            </a:r>
          </a:p>
        </p:txBody>
      </p:sp>
      <p:pic>
        <p:nvPicPr>
          <p:cNvPr id="20" name="Picture 19">
            <a:extLst>
              <a:ext uri="{FF2B5EF4-FFF2-40B4-BE49-F238E27FC236}">
                <a16:creationId xmlns:a16="http://schemas.microsoft.com/office/drawing/2014/main" id="{457F7299-9936-4206-9E71-6B21FE14FC98}"/>
              </a:ext>
            </a:extLst>
          </p:cNvPr>
          <p:cNvPicPr>
            <a:picLocks noChangeAspect="1"/>
          </p:cNvPicPr>
          <p:nvPr/>
        </p:nvPicPr>
        <p:blipFill>
          <a:blip r:embed="rId2"/>
          <a:stretch>
            <a:fillRect/>
          </a:stretch>
        </p:blipFill>
        <p:spPr>
          <a:xfrm>
            <a:off x="1090302" y="656979"/>
            <a:ext cx="2595151" cy="1907876"/>
          </a:xfrm>
          <a:prstGeom prst="rect">
            <a:avLst/>
          </a:prstGeom>
          <a:ln>
            <a:solidFill>
              <a:sysClr val="windowText" lastClr="000000"/>
            </a:solidFill>
          </a:ln>
        </p:spPr>
      </p:pic>
      <p:pic>
        <p:nvPicPr>
          <p:cNvPr id="21" name="Picture 20">
            <a:extLst>
              <a:ext uri="{FF2B5EF4-FFF2-40B4-BE49-F238E27FC236}">
                <a16:creationId xmlns:a16="http://schemas.microsoft.com/office/drawing/2014/main" id="{7197C3EC-7748-43D3-8FFC-F4661145683C}"/>
              </a:ext>
            </a:extLst>
          </p:cNvPr>
          <p:cNvPicPr>
            <a:picLocks noChangeAspect="1"/>
          </p:cNvPicPr>
          <p:nvPr/>
        </p:nvPicPr>
        <p:blipFill>
          <a:blip r:embed="rId3"/>
          <a:stretch>
            <a:fillRect/>
          </a:stretch>
        </p:blipFill>
        <p:spPr>
          <a:xfrm>
            <a:off x="5042567" y="656979"/>
            <a:ext cx="2254509" cy="1878757"/>
          </a:xfrm>
          <a:prstGeom prst="rect">
            <a:avLst/>
          </a:prstGeom>
          <a:ln>
            <a:solidFill>
              <a:sysClr val="windowText" lastClr="000000"/>
            </a:solidFill>
          </a:ln>
        </p:spPr>
      </p:pic>
      <p:pic>
        <p:nvPicPr>
          <p:cNvPr id="22" name="Picture 21">
            <a:extLst>
              <a:ext uri="{FF2B5EF4-FFF2-40B4-BE49-F238E27FC236}">
                <a16:creationId xmlns:a16="http://schemas.microsoft.com/office/drawing/2014/main" id="{8E05E6FD-B145-41AC-B3FC-F650DC374813}"/>
              </a:ext>
            </a:extLst>
          </p:cNvPr>
          <p:cNvPicPr>
            <a:picLocks noChangeAspect="1"/>
          </p:cNvPicPr>
          <p:nvPr/>
        </p:nvPicPr>
        <p:blipFill>
          <a:blip r:embed="rId4"/>
          <a:stretch>
            <a:fillRect/>
          </a:stretch>
        </p:blipFill>
        <p:spPr>
          <a:xfrm>
            <a:off x="5050591" y="2824198"/>
            <a:ext cx="2254509" cy="2113323"/>
          </a:xfrm>
          <a:prstGeom prst="rect">
            <a:avLst/>
          </a:prstGeom>
          <a:ln>
            <a:solidFill>
              <a:sysClr val="windowText" lastClr="000000"/>
            </a:solidFill>
          </a:ln>
        </p:spPr>
      </p:pic>
      <p:sp>
        <p:nvSpPr>
          <p:cNvPr id="23" name="TextBox 22">
            <a:extLst>
              <a:ext uri="{FF2B5EF4-FFF2-40B4-BE49-F238E27FC236}">
                <a16:creationId xmlns:a16="http://schemas.microsoft.com/office/drawing/2014/main" id="{05F8EF9A-635E-4EE6-9CAE-7D84B2854AC3}"/>
              </a:ext>
            </a:extLst>
          </p:cNvPr>
          <p:cNvSpPr txBox="1"/>
          <p:nvPr/>
        </p:nvSpPr>
        <p:spPr>
          <a:xfrm>
            <a:off x="7305100" y="1237134"/>
            <a:ext cx="1162498" cy="307777"/>
          </a:xfrm>
          <a:prstGeom prst="rect">
            <a:avLst/>
          </a:prstGeom>
          <a:noFill/>
        </p:spPr>
        <p:txBody>
          <a:bodyPr wrap="non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prstClr val="black"/>
                </a:solidFill>
                <a:effectLst/>
                <a:uLnTx/>
                <a:uFillTx/>
                <a:latin typeface="Calibri" panose="020F0502020204030204"/>
              </a:rPr>
              <a:t>Before Reroll</a:t>
            </a:r>
          </a:p>
        </p:txBody>
      </p:sp>
      <p:grpSp>
        <p:nvGrpSpPr>
          <p:cNvPr id="27" name="Group 26">
            <a:extLst>
              <a:ext uri="{FF2B5EF4-FFF2-40B4-BE49-F238E27FC236}">
                <a16:creationId xmlns:a16="http://schemas.microsoft.com/office/drawing/2014/main" id="{6F9C8651-6F4D-48A3-B228-F7E9C378BD93}"/>
              </a:ext>
            </a:extLst>
          </p:cNvPr>
          <p:cNvGrpSpPr/>
          <p:nvPr/>
        </p:nvGrpSpPr>
        <p:grpSpPr>
          <a:xfrm>
            <a:off x="7420251" y="2188370"/>
            <a:ext cx="1847484" cy="999682"/>
            <a:chOff x="7594087" y="1311103"/>
            <a:chExt cx="1847484" cy="999682"/>
          </a:xfrm>
        </p:grpSpPr>
        <p:sp>
          <p:nvSpPr>
            <p:cNvPr id="24" name="Rectangle 23">
              <a:extLst>
                <a:ext uri="{FF2B5EF4-FFF2-40B4-BE49-F238E27FC236}">
                  <a16:creationId xmlns:a16="http://schemas.microsoft.com/office/drawing/2014/main" id="{F1505667-AEE8-4C8D-A11E-E626D096394D}"/>
                </a:ext>
              </a:extLst>
            </p:cNvPr>
            <p:cNvSpPr/>
            <p:nvPr/>
          </p:nvSpPr>
          <p:spPr>
            <a:xfrm>
              <a:off x="7594087" y="1356678"/>
              <a:ext cx="1847484" cy="954107"/>
            </a:xfrm>
            <a:prstGeom prst="rect">
              <a:avLst/>
            </a:prstGeom>
          </p:spPr>
          <p:txBody>
            <a:bodyPr wrap="square">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prstClr val="black"/>
                  </a:solidFill>
                  <a:effectLst/>
                  <a:uLnTx/>
                  <a:uFillTx/>
                  <a:latin typeface="Calibri" panose="020F0502020204030204"/>
                  <a:ea typeface="Calibri" panose="020F0502020204030204" pitchFamily="34" charset="0"/>
                  <a:cs typeface="Arial" panose="020B0604020202020204" pitchFamily="34" charset="0"/>
                </a:rPr>
                <a:t>Clicking on            allows nodes to be scrambled for sensitive data.</a:t>
              </a:r>
              <a:endParaRPr kumimoji="0" lang="en-US" sz="1400" b="0" i="0" u="none" strike="noStrike" kern="0" cap="none" spc="0" normalizeH="0" baseline="0" noProof="0">
                <a:ln>
                  <a:noFill/>
                </a:ln>
                <a:solidFill>
                  <a:prstClr val="black"/>
                </a:solidFill>
                <a:effectLst/>
                <a:uLnTx/>
                <a:uFillTx/>
                <a:latin typeface="Calibri" panose="020F0502020204030204"/>
              </a:endParaRPr>
            </a:p>
          </p:txBody>
        </p:sp>
        <p:pic>
          <p:nvPicPr>
            <p:cNvPr id="26" name="Picture 25">
              <a:extLst>
                <a:ext uri="{FF2B5EF4-FFF2-40B4-BE49-F238E27FC236}">
                  <a16:creationId xmlns:a16="http://schemas.microsoft.com/office/drawing/2014/main" id="{69C50F9B-9FA9-4998-BD5B-792C139E2B14}"/>
                </a:ext>
              </a:extLst>
            </p:cNvPr>
            <p:cNvPicPr>
              <a:picLocks noChangeAspect="1"/>
            </p:cNvPicPr>
            <p:nvPr/>
          </p:nvPicPr>
          <p:blipFill rotWithShape="1">
            <a:blip r:embed="rId5"/>
            <a:srcRect t="20865" r="5048" b="12859"/>
            <a:stretch/>
          </p:blipFill>
          <p:spPr>
            <a:xfrm>
              <a:off x="8469456" y="1311103"/>
              <a:ext cx="442908" cy="347366"/>
            </a:xfrm>
            <a:prstGeom prst="rect">
              <a:avLst/>
            </a:prstGeom>
          </p:spPr>
        </p:pic>
      </p:grpSp>
      <p:cxnSp>
        <p:nvCxnSpPr>
          <p:cNvPr id="29" name="Straight Arrow Connector 28">
            <a:extLst>
              <a:ext uri="{FF2B5EF4-FFF2-40B4-BE49-F238E27FC236}">
                <a16:creationId xmlns:a16="http://schemas.microsoft.com/office/drawing/2014/main" id="{AC422794-441A-4E28-B98D-94920D7E2EBF}"/>
              </a:ext>
            </a:extLst>
          </p:cNvPr>
          <p:cNvCxnSpPr/>
          <p:nvPr/>
        </p:nvCxnSpPr>
        <p:spPr>
          <a:xfrm>
            <a:off x="6300187" y="2564855"/>
            <a:ext cx="0" cy="259343"/>
          </a:xfrm>
          <a:prstGeom prst="straightConnector1">
            <a:avLst/>
          </a:prstGeom>
          <a:ln>
            <a:solidFill>
              <a:srgbClr val="2D2C2C"/>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4074600"/>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04ADB0-DBD0-4337-97B1-0FBDDB670CD4}"/>
              </a:ext>
            </a:extLst>
          </p:cNvPr>
          <p:cNvSpPr>
            <a:spLocks noGrp="1"/>
          </p:cNvSpPr>
          <p:nvPr>
            <p:ph type="title"/>
          </p:nvPr>
        </p:nvSpPr>
        <p:spPr/>
        <p:txBody>
          <a:bodyPr/>
          <a:lstStyle/>
          <a:p>
            <a:r>
              <a:rPr lang="en-US"/>
              <a:t>Map view settings: </a:t>
            </a:r>
            <a:r>
              <a:rPr lang="en-US">
                <a:solidFill>
                  <a:srgbClr val="2D2C2C"/>
                </a:solidFill>
              </a:rPr>
              <a:t>Links</a:t>
            </a:r>
            <a:r>
              <a:rPr lang="en-US"/>
              <a:t> tab</a:t>
            </a:r>
            <a:br>
              <a:rPr lang="en-US"/>
            </a:br>
            <a:endParaRPr lang="en-US"/>
          </a:p>
        </p:txBody>
      </p:sp>
      <p:grpSp>
        <p:nvGrpSpPr>
          <p:cNvPr id="3" name="Group 2">
            <a:extLst>
              <a:ext uri="{FF2B5EF4-FFF2-40B4-BE49-F238E27FC236}">
                <a16:creationId xmlns:a16="http://schemas.microsoft.com/office/drawing/2014/main" id="{78CE42D8-E2D6-4D7E-A69D-07E86D0573C2}"/>
              </a:ext>
            </a:extLst>
          </p:cNvPr>
          <p:cNvGrpSpPr/>
          <p:nvPr/>
        </p:nvGrpSpPr>
        <p:grpSpPr>
          <a:xfrm>
            <a:off x="769394" y="253991"/>
            <a:ext cx="7654538" cy="4597738"/>
            <a:chOff x="371526" y="365671"/>
            <a:chExt cx="7654538" cy="4597738"/>
          </a:xfrm>
        </p:grpSpPr>
        <p:pic>
          <p:nvPicPr>
            <p:cNvPr id="4" name="Picture 3">
              <a:extLst>
                <a:ext uri="{FF2B5EF4-FFF2-40B4-BE49-F238E27FC236}">
                  <a16:creationId xmlns:a16="http://schemas.microsoft.com/office/drawing/2014/main" id="{EF56DED0-614F-4967-AF1C-9F2AEED7195D}"/>
                </a:ext>
              </a:extLst>
            </p:cNvPr>
            <p:cNvPicPr>
              <a:picLocks noChangeAspect="1"/>
            </p:cNvPicPr>
            <p:nvPr/>
          </p:nvPicPr>
          <p:blipFill>
            <a:blip r:embed="rId2"/>
            <a:stretch>
              <a:fillRect/>
            </a:stretch>
          </p:blipFill>
          <p:spPr>
            <a:xfrm>
              <a:off x="5974661" y="365671"/>
              <a:ext cx="1883153" cy="2127963"/>
            </a:xfrm>
            <a:prstGeom prst="rect">
              <a:avLst/>
            </a:prstGeom>
            <a:ln>
              <a:solidFill>
                <a:sysClr val="windowText" lastClr="000000"/>
              </a:solidFill>
            </a:ln>
          </p:spPr>
        </p:pic>
        <p:pic>
          <p:nvPicPr>
            <p:cNvPr id="5" name="Picture 4">
              <a:extLst>
                <a:ext uri="{FF2B5EF4-FFF2-40B4-BE49-F238E27FC236}">
                  <a16:creationId xmlns:a16="http://schemas.microsoft.com/office/drawing/2014/main" id="{0D359A3A-64D3-4703-8348-A7051A879169}"/>
                </a:ext>
              </a:extLst>
            </p:cNvPr>
            <p:cNvPicPr>
              <a:picLocks noChangeAspect="1"/>
            </p:cNvPicPr>
            <p:nvPr/>
          </p:nvPicPr>
          <p:blipFill>
            <a:blip r:embed="rId3"/>
            <a:stretch>
              <a:fillRect/>
            </a:stretch>
          </p:blipFill>
          <p:spPr>
            <a:xfrm>
              <a:off x="378369" y="699496"/>
              <a:ext cx="2490035" cy="1872254"/>
            </a:xfrm>
            <a:prstGeom prst="rect">
              <a:avLst/>
            </a:prstGeom>
            <a:ln>
              <a:solidFill>
                <a:sysClr val="windowText" lastClr="000000"/>
              </a:solidFill>
            </a:ln>
          </p:spPr>
        </p:pic>
        <p:sp>
          <p:nvSpPr>
            <p:cNvPr id="6" name="Rectangle 5">
              <a:extLst>
                <a:ext uri="{FF2B5EF4-FFF2-40B4-BE49-F238E27FC236}">
                  <a16:creationId xmlns:a16="http://schemas.microsoft.com/office/drawing/2014/main" id="{6F4B5FD1-5DC3-4D96-AB98-590E4C19F6CF}"/>
                </a:ext>
              </a:extLst>
            </p:cNvPr>
            <p:cNvSpPr/>
            <p:nvPr/>
          </p:nvSpPr>
          <p:spPr>
            <a:xfrm>
              <a:off x="3044346" y="699496"/>
              <a:ext cx="2660511" cy="1246495"/>
            </a:xfrm>
            <a:prstGeom prst="rect">
              <a:avLst/>
            </a:prstGeom>
            <a:ln>
              <a:solidFill>
                <a:srgbClr val="2D2C2C"/>
              </a:solidFill>
            </a:ln>
          </p:spPr>
          <p:txBody>
            <a:bodyPr wrap="square">
              <a:spAutoFit/>
            </a:bodyPr>
            <a:lstStyle/>
            <a:p>
              <a:pPr marL="285750" indent="-285750" defTabSz="457200" eaLnBrk="1" fontAlgn="auto" hangingPunct="1">
                <a:spcBef>
                  <a:spcPts val="0"/>
                </a:spcBef>
                <a:spcAft>
                  <a:spcPts val="600"/>
                </a:spcAft>
                <a:buFont typeface="Arial" panose="020B0604020202020204" pitchFamily="34" charset="0"/>
                <a:buChar char="•"/>
              </a:pPr>
              <a:r>
                <a:rPr lang="en-US" sz="1400">
                  <a:solidFill>
                    <a:prstClr val="black"/>
                  </a:solidFill>
                  <a:latin typeface="Calibri" panose="020F0502020204030204"/>
                  <a:ea typeface="Calibri" panose="020F0502020204030204" pitchFamily="34" charset="0"/>
                  <a:cs typeface="Arial" panose="020B0604020202020204" pitchFamily="34" charset="0"/>
                </a:rPr>
                <a:t>Customize colors and appearance of links.</a:t>
              </a:r>
            </a:p>
            <a:p>
              <a:pPr marL="285750" indent="-285750" defTabSz="457200" eaLnBrk="1" fontAlgn="auto" hangingPunct="1">
                <a:spcBef>
                  <a:spcPts val="0"/>
                </a:spcBef>
                <a:spcAft>
                  <a:spcPts val="600"/>
                </a:spcAft>
                <a:buFont typeface="Arial" panose="020B0604020202020204" pitchFamily="34" charset="0"/>
                <a:buChar char="•"/>
              </a:pPr>
              <a:r>
                <a:rPr lang="en-US" sz="1400">
                  <a:solidFill>
                    <a:prstClr val="black"/>
                  </a:solidFill>
                  <a:latin typeface="Calibri" panose="020F0502020204030204"/>
                  <a:ea typeface="Calibri" panose="020F0502020204030204" pitchFamily="34" charset="0"/>
                  <a:cs typeface="Arial" panose="020B0604020202020204" pitchFamily="34" charset="0"/>
                </a:rPr>
                <a:t>Link colors from 2D network are transferred to this view by default.</a:t>
              </a:r>
            </a:p>
          </p:txBody>
        </p:sp>
        <p:grpSp>
          <p:nvGrpSpPr>
            <p:cNvPr id="7" name="Group 6">
              <a:extLst>
                <a:ext uri="{FF2B5EF4-FFF2-40B4-BE49-F238E27FC236}">
                  <a16:creationId xmlns:a16="http://schemas.microsoft.com/office/drawing/2014/main" id="{81F3BA86-27A8-4BED-B2DF-D7AD479C6254}"/>
                </a:ext>
              </a:extLst>
            </p:cNvPr>
            <p:cNvGrpSpPr/>
            <p:nvPr/>
          </p:nvGrpSpPr>
          <p:grpSpPr>
            <a:xfrm>
              <a:off x="371526" y="2688644"/>
              <a:ext cx="2672040" cy="1755356"/>
              <a:chOff x="541421" y="4213584"/>
              <a:chExt cx="4201134" cy="2352675"/>
            </a:xfrm>
          </p:grpSpPr>
          <p:pic>
            <p:nvPicPr>
              <p:cNvPr id="8" name="Picture 7">
                <a:extLst>
                  <a:ext uri="{FF2B5EF4-FFF2-40B4-BE49-F238E27FC236}">
                    <a16:creationId xmlns:a16="http://schemas.microsoft.com/office/drawing/2014/main" id="{0B8C4BD9-49FA-4223-B703-838667B5615A}"/>
                  </a:ext>
                </a:extLst>
              </p:cNvPr>
              <p:cNvPicPr>
                <a:picLocks noChangeAspect="1"/>
              </p:cNvPicPr>
              <p:nvPr/>
            </p:nvPicPr>
            <p:blipFill>
              <a:blip r:embed="rId4"/>
              <a:stretch>
                <a:fillRect/>
              </a:stretch>
            </p:blipFill>
            <p:spPr>
              <a:xfrm>
                <a:off x="541421" y="4213584"/>
                <a:ext cx="4038600" cy="2352675"/>
              </a:xfrm>
              <a:prstGeom prst="rect">
                <a:avLst/>
              </a:prstGeom>
              <a:ln>
                <a:solidFill>
                  <a:sysClr val="windowText" lastClr="000000"/>
                </a:solidFill>
              </a:ln>
            </p:spPr>
          </p:pic>
          <p:sp>
            <p:nvSpPr>
              <p:cNvPr id="9" name="Oval 8">
                <a:extLst>
                  <a:ext uri="{FF2B5EF4-FFF2-40B4-BE49-F238E27FC236}">
                    <a16:creationId xmlns:a16="http://schemas.microsoft.com/office/drawing/2014/main" id="{E4149594-69F8-4628-B52C-C33ADA716D96}"/>
                  </a:ext>
                </a:extLst>
              </p:cNvPr>
              <p:cNvSpPr/>
              <p:nvPr/>
            </p:nvSpPr>
            <p:spPr>
              <a:xfrm>
                <a:off x="3852219" y="5313615"/>
                <a:ext cx="890336" cy="279764"/>
              </a:xfrm>
              <a:prstGeom prst="ellipse">
                <a:avLst/>
              </a:prstGeom>
              <a:noFill/>
              <a:ln w="1270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cxnSp>
          <p:nvCxnSpPr>
            <p:cNvPr id="10" name="Straight Arrow Connector 9">
              <a:extLst>
                <a:ext uri="{FF2B5EF4-FFF2-40B4-BE49-F238E27FC236}">
                  <a16:creationId xmlns:a16="http://schemas.microsoft.com/office/drawing/2014/main" id="{0561AD4E-0A34-48DC-AB5A-A61206DDBB42}"/>
                </a:ext>
              </a:extLst>
            </p:cNvPr>
            <p:cNvCxnSpPr>
              <a:cxnSpLocks/>
            </p:cNvCxnSpPr>
            <p:nvPr/>
          </p:nvCxnSpPr>
          <p:spPr>
            <a:xfrm>
              <a:off x="3181351" y="3615182"/>
              <a:ext cx="2314574" cy="0"/>
            </a:xfrm>
            <a:prstGeom prst="straightConnector1">
              <a:avLst/>
            </a:prstGeom>
            <a:noFill/>
            <a:ln w="6350" cap="flat" cmpd="sng" algn="ctr">
              <a:solidFill>
                <a:sysClr val="windowText" lastClr="000000"/>
              </a:solidFill>
              <a:prstDash val="solid"/>
              <a:miter lim="800000"/>
              <a:tailEnd type="triangle"/>
            </a:ln>
            <a:effectLst/>
          </p:spPr>
        </p:cxnSp>
        <p:sp>
          <p:nvSpPr>
            <p:cNvPr id="11" name="TextBox 10">
              <a:extLst>
                <a:ext uri="{FF2B5EF4-FFF2-40B4-BE49-F238E27FC236}">
                  <a16:creationId xmlns:a16="http://schemas.microsoft.com/office/drawing/2014/main" id="{9B0595E2-2653-4B3A-8BFB-A97C6BE8EAA1}"/>
                </a:ext>
              </a:extLst>
            </p:cNvPr>
            <p:cNvSpPr txBox="1"/>
            <p:nvPr/>
          </p:nvSpPr>
          <p:spPr>
            <a:xfrm>
              <a:off x="3363569" y="3678830"/>
              <a:ext cx="2352506" cy="523220"/>
            </a:xfrm>
            <a:prstGeom prst="rect">
              <a:avLst/>
            </a:prstGeom>
            <a:noFill/>
          </p:spPr>
          <p:txBody>
            <a:bodyPr wrap="square" rtlCol="0">
              <a:spAutoFit/>
            </a:bodyPr>
            <a:lstStyle/>
            <a:p>
              <a:pPr defTabSz="457200" eaLnBrk="1" fontAlgn="auto" hangingPunct="1">
                <a:spcBef>
                  <a:spcPts val="0"/>
                </a:spcBef>
                <a:spcAft>
                  <a:spcPts val="0"/>
                </a:spcAft>
              </a:pPr>
              <a:r>
                <a:rPr lang="en-US" sz="1400">
                  <a:solidFill>
                    <a:prstClr val="black"/>
                  </a:solidFill>
                  <a:latin typeface="Calibri" panose="020F0502020204030204"/>
                </a:rPr>
                <a:t>Increase transparency to maximum to hide links.</a:t>
              </a:r>
            </a:p>
          </p:txBody>
        </p:sp>
        <p:cxnSp>
          <p:nvCxnSpPr>
            <p:cNvPr id="12" name="Straight Arrow Connector 11">
              <a:extLst>
                <a:ext uri="{FF2B5EF4-FFF2-40B4-BE49-F238E27FC236}">
                  <a16:creationId xmlns:a16="http://schemas.microsoft.com/office/drawing/2014/main" id="{45359540-18E8-4B20-8A4D-4303DABC99D7}"/>
                </a:ext>
              </a:extLst>
            </p:cNvPr>
            <p:cNvCxnSpPr>
              <a:cxnSpLocks/>
            </p:cNvCxnSpPr>
            <p:nvPr/>
          </p:nvCxnSpPr>
          <p:spPr>
            <a:xfrm>
              <a:off x="5716075" y="1207130"/>
              <a:ext cx="1030111" cy="0"/>
            </a:xfrm>
            <a:prstGeom prst="straightConnector1">
              <a:avLst/>
            </a:prstGeom>
            <a:noFill/>
            <a:ln w="6350" cap="flat" cmpd="sng" algn="ctr">
              <a:solidFill>
                <a:sysClr val="windowText" lastClr="000000"/>
              </a:solidFill>
              <a:prstDash val="solid"/>
              <a:miter lim="800000"/>
              <a:tailEnd type="triangle"/>
            </a:ln>
            <a:effectLst/>
          </p:spPr>
        </p:cxnSp>
        <p:pic>
          <p:nvPicPr>
            <p:cNvPr id="13" name="Picture 12">
              <a:extLst>
                <a:ext uri="{FF2B5EF4-FFF2-40B4-BE49-F238E27FC236}">
                  <a16:creationId xmlns:a16="http://schemas.microsoft.com/office/drawing/2014/main" id="{D422D8F0-9BD6-418A-9BAE-C70F17BEA6C1}"/>
                </a:ext>
              </a:extLst>
            </p:cNvPr>
            <p:cNvPicPr>
              <a:picLocks noChangeAspect="1"/>
            </p:cNvPicPr>
            <p:nvPr/>
          </p:nvPicPr>
          <p:blipFill>
            <a:blip r:embed="rId5"/>
            <a:stretch>
              <a:fillRect/>
            </a:stretch>
          </p:blipFill>
          <p:spPr>
            <a:xfrm>
              <a:off x="5927347" y="2678868"/>
              <a:ext cx="2098717" cy="2284541"/>
            </a:xfrm>
            <a:prstGeom prst="rect">
              <a:avLst/>
            </a:prstGeom>
            <a:ln>
              <a:solidFill>
                <a:sysClr val="windowText" lastClr="000000"/>
              </a:solidFill>
            </a:ln>
          </p:spPr>
        </p:pic>
      </p:grpSp>
    </p:spTree>
    <p:extLst>
      <p:ext uri="{BB962C8B-B14F-4D97-AF65-F5344CB8AC3E}">
        <p14:creationId xmlns:p14="http://schemas.microsoft.com/office/powerpoint/2010/main" val="558142639"/>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D836562-A40C-4A21-AD0B-085EBBF26EC0}"/>
              </a:ext>
            </a:extLst>
          </p:cNvPr>
          <p:cNvSpPr txBox="1"/>
          <p:nvPr/>
        </p:nvSpPr>
        <p:spPr>
          <a:xfrm>
            <a:off x="576137" y="80064"/>
            <a:ext cx="8488125" cy="738664"/>
          </a:xfrm>
          <a:prstGeom prst="rect">
            <a:avLst/>
          </a:prstGeom>
          <a:noFill/>
          <a:ln>
            <a:solidFill>
              <a:sysClr val="windowText" lastClr="000000"/>
            </a:solidFill>
          </a:ln>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prstClr val="black"/>
                </a:solidFill>
                <a:effectLst/>
                <a:uLnTx/>
                <a:uFillTx/>
                <a:latin typeface="Calibri" panose="020F0502020204030204"/>
              </a:rPr>
              <a:t>Final map view:</a:t>
            </a:r>
            <a:r>
              <a:rPr kumimoji="0" lang="en-US" sz="1400" b="0" i="0" u="none" strike="noStrike" kern="0" cap="none" spc="0" normalizeH="0" baseline="0" noProof="0">
                <a:ln>
                  <a:noFill/>
                </a:ln>
                <a:solidFill>
                  <a:prstClr val="black"/>
                </a:solidFill>
                <a:effectLst/>
                <a:uLnTx/>
                <a:uFillTx/>
                <a:latin typeface="Calibri" panose="020F0502020204030204"/>
              </a:rPr>
              <a:t> Zip code, links are shown, view is zoomed. Node and link colors from the 2D network are preserved.  Nodes are collapsed, but one group of 14 nodes is expanded (by clicking) to show individual nodes as a spiral.</a:t>
            </a:r>
          </a:p>
        </p:txBody>
      </p:sp>
      <p:pic>
        <p:nvPicPr>
          <p:cNvPr id="5" name="Picture 4">
            <a:extLst>
              <a:ext uri="{FF2B5EF4-FFF2-40B4-BE49-F238E27FC236}">
                <a16:creationId xmlns:a16="http://schemas.microsoft.com/office/drawing/2014/main" id="{9CD319F9-34D6-43AA-A9DB-A640CDE1612F}"/>
              </a:ext>
            </a:extLst>
          </p:cNvPr>
          <p:cNvPicPr>
            <a:picLocks noChangeAspect="1"/>
          </p:cNvPicPr>
          <p:nvPr/>
        </p:nvPicPr>
        <p:blipFill>
          <a:blip r:embed="rId2"/>
          <a:stretch>
            <a:fillRect/>
          </a:stretch>
        </p:blipFill>
        <p:spPr>
          <a:xfrm>
            <a:off x="1066800" y="905994"/>
            <a:ext cx="7997462" cy="3833592"/>
          </a:xfrm>
          <a:prstGeom prst="rect">
            <a:avLst/>
          </a:prstGeom>
          <a:ln>
            <a:solidFill>
              <a:sysClr val="windowText" lastClr="000000"/>
            </a:solidFill>
          </a:ln>
        </p:spPr>
      </p:pic>
    </p:spTree>
    <p:extLst>
      <p:ext uri="{BB962C8B-B14F-4D97-AF65-F5344CB8AC3E}">
        <p14:creationId xmlns:p14="http://schemas.microsoft.com/office/powerpoint/2010/main" val="2044177975"/>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4389CE-4D0E-4A59-B6E2-978E18FDB35F}"/>
              </a:ext>
            </a:extLst>
          </p:cNvPr>
          <p:cNvSpPr>
            <a:spLocks noGrp="1"/>
          </p:cNvSpPr>
          <p:nvPr>
            <p:ph type="title"/>
          </p:nvPr>
        </p:nvSpPr>
        <p:spPr>
          <a:xfrm>
            <a:off x="457200" y="528688"/>
            <a:ext cx="8229600" cy="689591"/>
          </a:xfrm>
        </p:spPr>
        <p:txBody>
          <a:bodyPr/>
          <a:lstStyle/>
          <a:p>
            <a:r>
              <a:rPr lang="en-US" sz="2400"/>
              <a:t>Histogram view</a:t>
            </a:r>
            <a:br>
              <a:rPr lang="en-US" sz="1800"/>
            </a:br>
            <a:r>
              <a:rPr lang="en-US" sz="1800" b="0"/>
              <a:t>Tutorial: </a:t>
            </a:r>
            <a:r>
              <a:rPr lang="en-US" sz="1800" b="0" u="sng">
                <a:hlinkClick r:id="rId2"/>
              </a:rPr>
              <a:t>https://youtu.be/cs9pmL3LK_A</a:t>
            </a:r>
            <a:br>
              <a:rPr lang="en-US" sz="1800"/>
            </a:br>
            <a:endParaRPr lang="en-US" sz="1800"/>
          </a:p>
        </p:txBody>
      </p:sp>
      <p:grpSp>
        <p:nvGrpSpPr>
          <p:cNvPr id="4" name="Group 3">
            <a:extLst>
              <a:ext uri="{FF2B5EF4-FFF2-40B4-BE49-F238E27FC236}">
                <a16:creationId xmlns:a16="http://schemas.microsoft.com/office/drawing/2014/main" id="{12C15EBA-AABB-4AE0-9946-EA857FB629DB}"/>
              </a:ext>
            </a:extLst>
          </p:cNvPr>
          <p:cNvGrpSpPr/>
          <p:nvPr/>
        </p:nvGrpSpPr>
        <p:grpSpPr>
          <a:xfrm>
            <a:off x="5327238" y="383646"/>
            <a:ext cx="3226974" cy="2073417"/>
            <a:chOff x="0" y="103749"/>
            <a:chExt cx="3719733" cy="2936631"/>
          </a:xfrm>
        </p:grpSpPr>
        <p:pic>
          <p:nvPicPr>
            <p:cNvPr id="5" name="Picture 4">
              <a:extLst>
                <a:ext uri="{FF2B5EF4-FFF2-40B4-BE49-F238E27FC236}">
                  <a16:creationId xmlns:a16="http://schemas.microsoft.com/office/drawing/2014/main" id="{239CC203-9831-4285-956B-2A3F71001B74}"/>
                </a:ext>
              </a:extLst>
            </p:cNvPr>
            <p:cNvPicPr>
              <a:picLocks noChangeAspect="1"/>
            </p:cNvPicPr>
            <p:nvPr/>
          </p:nvPicPr>
          <p:blipFill>
            <a:blip r:embed="rId3"/>
            <a:stretch>
              <a:fillRect/>
            </a:stretch>
          </p:blipFill>
          <p:spPr>
            <a:xfrm>
              <a:off x="0" y="103749"/>
              <a:ext cx="3719733" cy="2936631"/>
            </a:xfrm>
            <a:prstGeom prst="rect">
              <a:avLst/>
            </a:prstGeom>
            <a:ln>
              <a:solidFill>
                <a:sysClr val="windowText" lastClr="000000"/>
              </a:solidFill>
            </a:ln>
          </p:spPr>
        </p:pic>
        <p:sp>
          <p:nvSpPr>
            <p:cNvPr id="6" name="Oval 5">
              <a:extLst>
                <a:ext uri="{FF2B5EF4-FFF2-40B4-BE49-F238E27FC236}">
                  <a16:creationId xmlns:a16="http://schemas.microsoft.com/office/drawing/2014/main" id="{3F3BB4F3-2B0F-4CC5-91BC-5AE3D3A062A4}"/>
                </a:ext>
              </a:extLst>
            </p:cNvPr>
            <p:cNvSpPr/>
            <p:nvPr/>
          </p:nvSpPr>
          <p:spPr>
            <a:xfrm>
              <a:off x="818579" y="1374126"/>
              <a:ext cx="1683027" cy="318052"/>
            </a:xfrm>
            <a:prstGeom prst="ellipse">
              <a:avLst/>
            </a:prstGeom>
            <a:noFill/>
            <a:ln w="1270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7" name="TextBox 6">
            <a:extLst>
              <a:ext uri="{FF2B5EF4-FFF2-40B4-BE49-F238E27FC236}">
                <a16:creationId xmlns:a16="http://schemas.microsoft.com/office/drawing/2014/main" id="{4F7FC129-A570-463A-9F47-49F374CC5DFA}"/>
              </a:ext>
            </a:extLst>
          </p:cNvPr>
          <p:cNvSpPr txBox="1"/>
          <p:nvPr/>
        </p:nvSpPr>
        <p:spPr>
          <a:xfrm>
            <a:off x="326850" y="1069481"/>
            <a:ext cx="4487091" cy="1384995"/>
          </a:xfrm>
          <a:prstGeom prst="rect">
            <a:avLst/>
          </a:prstGeom>
          <a:noFill/>
          <a:ln>
            <a:solidFill>
              <a:sysClr val="windowText" lastClr="000000"/>
            </a:solidFill>
          </a:ln>
        </p:spPr>
        <p:txBody>
          <a:bodyPr wrap="square" rtlCol="0">
            <a:spAutoFit/>
          </a:bodyPr>
          <a:lstStyle/>
          <a:p>
            <a:pPr marL="285750" marR="0" lvl="0" indent="-285750" defTabSz="4572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0" cap="none" spc="0" normalizeH="0" baseline="0" noProof="0">
                <a:ln>
                  <a:noFill/>
                </a:ln>
                <a:solidFill>
                  <a:prstClr val="black"/>
                </a:solidFill>
                <a:effectLst/>
                <a:uLnTx/>
                <a:uFillTx/>
                <a:latin typeface="Calibri" panose="020F0502020204030204"/>
              </a:rPr>
              <a:t>The histogram is a bar chart that shows the frequency of a numerical variable and can be used with contact tracing data as an alternate visualization of the relationship between variables.</a:t>
            </a:r>
          </a:p>
          <a:p>
            <a:pPr marL="285750" marR="0" lvl="0" indent="-285750" defTabSz="4572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0" cap="none" spc="0" normalizeH="0" baseline="0" noProof="0">
                <a:ln>
                  <a:noFill/>
                </a:ln>
                <a:solidFill>
                  <a:prstClr val="black"/>
                </a:solidFill>
                <a:effectLst/>
                <a:uLnTx/>
                <a:uFillTx/>
                <a:latin typeface="Calibri" panose="020F0502020204030204"/>
              </a:rPr>
              <a:t>Color settings from the 2D network are transferred over to this view along with the key.</a:t>
            </a:r>
          </a:p>
        </p:txBody>
      </p:sp>
      <p:sp>
        <p:nvSpPr>
          <p:cNvPr id="8" name="TextBox 7">
            <a:extLst>
              <a:ext uri="{FF2B5EF4-FFF2-40B4-BE49-F238E27FC236}">
                <a16:creationId xmlns:a16="http://schemas.microsoft.com/office/drawing/2014/main" id="{18E353C6-B688-4F6B-9FE6-D16E9E193404}"/>
              </a:ext>
            </a:extLst>
          </p:cNvPr>
          <p:cNvSpPr txBox="1"/>
          <p:nvPr/>
        </p:nvSpPr>
        <p:spPr>
          <a:xfrm>
            <a:off x="898618" y="3677773"/>
            <a:ext cx="3343556" cy="738664"/>
          </a:xfrm>
          <a:prstGeom prst="rect">
            <a:avLst/>
          </a:prstGeom>
          <a:noFill/>
          <a:ln>
            <a:solidFill>
              <a:sysClr val="windowText" lastClr="000000"/>
            </a:solidFill>
          </a:ln>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prstClr val="black"/>
                </a:solidFill>
                <a:effectLst/>
                <a:uLnTx/>
                <a:uFillTx/>
                <a:latin typeface="Calibri" panose="020F0502020204030204"/>
              </a:rPr>
              <a:t>Histogram of number of nodes (Y-axis) against age category (X-axis). Key shows frequencies.</a:t>
            </a:r>
          </a:p>
        </p:txBody>
      </p:sp>
      <p:pic>
        <p:nvPicPr>
          <p:cNvPr id="9" name="Picture 8">
            <a:extLst>
              <a:ext uri="{FF2B5EF4-FFF2-40B4-BE49-F238E27FC236}">
                <a16:creationId xmlns:a16="http://schemas.microsoft.com/office/drawing/2014/main" id="{BA744153-EA97-44B2-AFA0-077D5BE75C0D}"/>
              </a:ext>
            </a:extLst>
          </p:cNvPr>
          <p:cNvPicPr>
            <a:picLocks noChangeAspect="1"/>
          </p:cNvPicPr>
          <p:nvPr/>
        </p:nvPicPr>
        <p:blipFill>
          <a:blip r:embed="rId4"/>
          <a:stretch>
            <a:fillRect/>
          </a:stretch>
        </p:blipFill>
        <p:spPr>
          <a:xfrm>
            <a:off x="4637987" y="3040524"/>
            <a:ext cx="4048813" cy="1896997"/>
          </a:xfrm>
          <a:prstGeom prst="rect">
            <a:avLst/>
          </a:prstGeom>
          <a:ln>
            <a:solidFill>
              <a:sysClr val="windowText" lastClr="000000"/>
            </a:solidFill>
          </a:ln>
        </p:spPr>
      </p:pic>
      <p:cxnSp>
        <p:nvCxnSpPr>
          <p:cNvPr id="10" name="Straight Arrow Connector 9">
            <a:extLst>
              <a:ext uri="{FF2B5EF4-FFF2-40B4-BE49-F238E27FC236}">
                <a16:creationId xmlns:a16="http://schemas.microsoft.com/office/drawing/2014/main" id="{61797D55-D241-4C31-8984-D0F4E7DDB2B3}"/>
              </a:ext>
            </a:extLst>
          </p:cNvPr>
          <p:cNvCxnSpPr>
            <a:cxnSpLocks/>
          </p:cNvCxnSpPr>
          <p:nvPr/>
        </p:nvCxnSpPr>
        <p:spPr>
          <a:xfrm>
            <a:off x="3524250" y="2385200"/>
            <a:ext cx="3219450" cy="919975"/>
          </a:xfrm>
          <a:prstGeom prst="straightConnector1">
            <a:avLst/>
          </a:prstGeom>
          <a:noFill/>
          <a:ln w="6350" cap="flat" cmpd="sng" algn="ctr">
            <a:solidFill>
              <a:sysClr val="windowText" lastClr="000000"/>
            </a:solidFill>
            <a:prstDash val="solid"/>
            <a:miter lim="800000"/>
            <a:tailEnd type="triangle"/>
          </a:ln>
          <a:effectLst/>
        </p:spPr>
      </p:cxnSp>
    </p:spTree>
    <p:extLst>
      <p:ext uri="{BB962C8B-B14F-4D97-AF65-F5344CB8AC3E}">
        <p14:creationId xmlns:p14="http://schemas.microsoft.com/office/powerpoint/2010/main" val="3888203906"/>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6E6DCD-E323-49FB-A180-865AFFE6DEDA}"/>
              </a:ext>
            </a:extLst>
          </p:cNvPr>
          <p:cNvSpPr>
            <a:spLocks noGrp="1"/>
          </p:cNvSpPr>
          <p:nvPr>
            <p:ph type="title"/>
          </p:nvPr>
        </p:nvSpPr>
        <p:spPr>
          <a:xfrm>
            <a:off x="457200" y="853612"/>
            <a:ext cx="8229600" cy="689591"/>
          </a:xfrm>
        </p:spPr>
        <p:txBody>
          <a:bodyPr/>
          <a:lstStyle/>
          <a:p>
            <a:r>
              <a:rPr lang="en-US" sz="2400"/>
              <a:t>Gantt view</a:t>
            </a:r>
            <a:br>
              <a:rPr lang="en-US" sz="2400"/>
            </a:br>
            <a:r>
              <a:rPr lang="en-US" sz="1800" b="0"/>
              <a:t>Tutorial: </a:t>
            </a:r>
            <a:r>
              <a:rPr lang="en-US" sz="1800" b="0" u="sng">
                <a:hlinkClick r:id="rId2"/>
              </a:rPr>
              <a:t>https://youtu.be/ebs2k8EkQ-c</a:t>
            </a:r>
            <a:br>
              <a:rPr lang="en-US" sz="1800"/>
            </a:br>
            <a:r>
              <a:rPr lang="en-US" sz="2400"/>
              <a:t> </a:t>
            </a:r>
            <a:br>
              <a:rPr lang="en-US" sz="2400"/>
            </a:br>
            <a:endParaRPr lang="en-US" sz="2400"/>
          </a:p>
        </p:txBody>
      </p:sp>
      <p:grpSp>
        <p:nvGrpSpPr>
          <p:cNvPr id="3" name="Group 2">
            <a:extLst>
              <a:ext uri="{FF2B5EF4-FFF2-40B4-BE49-F238E27FC236}">
                <a16:creationId xmlns:a16="http://schemas.microsoft.com/office/drawing/2014/main" id="{86DB2CCA-0568-46B0-870D-0288687EB35F}"/>
              </a:ext>
            </a:extLst>
          </p:cNvPr>
          <p:cNvGrpSpPr/>
          <p:nvPr/>
        </p:nvGrpSpPr>
        <p:grpSpPr>
          <a:xfrm>
            <a:off x="151895" y="769039"/>
            <a:ext cx="8832927" cy="4196845"/>
            <a:chOff x="82095" y="838839"/>
            <a:chExt cx="8832927" cy="4196845"/>
          </a:xfrm>
        </p:grpSpPr>
        <p:pic>
          <p:nvPicPr>
            <p:cNvPr id="12" name="Picture 11">
              <a:extLst>
                <a:ext uri="{FF2B5EF4-FFF2-40B4-BE49-F238E27FC236}">
                  <a16:creationId xmlns:a16="http://schemas.microsoft.com/office/drawing/2014/main" id="{D4F61743-20BB-4C14-9ED2-255E203DB7B9}"/>
                </a:ext>
              </a:extLst>
            </p:cNvPr>
            <p:cNvPicPr>
              <a:picLocks noChangeAspect="1"/>
            </p:cNvPicPr>
            <p:nvPr/>
          </p:nvPicPr>
          <p:blipFill>
            <a:blip r:embed="rId3"/>
            <a:stretch>
              <a:fillRect/>
            </a:stretch>
          </p:blipFill>
          <p:spPr>
            <a:xfrm>
              <a:off x="82095" y="2689634"/>
              <a:ext cx="5445753" cy="2346050"/>
            </a:xfrm>
            <a:prstGeom prst="rect">
              <a:avLst/>
            </a:prstGeom>
            <a:ln>
              <a:solidFill>
                <a:sysClr val="windowText" lastClr="000000"/>
              </a:solidFill>
            </a:ln>
          </p:spPr>
        </p:pic>
        <p:sp>
          <p:nvSpPr>
            <p:cNvPr id="13" name="TextBox 12">
              <a:extLst>
                <a:ext uri="{FF2B5EF4-FFF2-40B4-BE49-F238E27FC236}">
                  <a16:creationId xmlns:a16="http://schemas.microsoft.com/office/drawing/2014/main" id="{094799D4-2685-46ED-9E4C-074C9FD0F8AB}"/>
                </a:ext>
              </a:extLst>
            </p:cNvPr>
            <p:cNvSpPr txBox="1"/>
            <p:nvPr/>
          </p:nvSpPr>
          <p:spPr>
            <a:xfrm>
              <a:off x="82095" y="992727"/>
              <a:ext cx="3329589" cy="1600438"/>
            </a:xfrm>
            <a:prstGeom prst="rect">
              <a:avLst/>
            </a:prstGeom>
            <a:noFill/>
            <a:ln>
              <a:solidFill>
                <a:sysClr val="windowText" lastClr="000000"/>
              </a:solidFill>
            </a:ln>
          </p:spPr>
          <p:txBody>
            <a:bodyPr wrap="square" rtlCol="0">
              <a:spAutoFit/>
            </a:bodyPr>
            <a:lstStyle/>
            <a:p>
              <a:pPr marL="285750" marR="0" lvl="0" indent="-285750" defTabSz="4572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0" cap="none" spc="0" normalizeH="0" baseline="0" noProof="0">
                  <a:ln>
                    <a:noFill/>
                  </a:ln>
                  <a:solidFill>
                    <a:prstClr val="black"/>
                  </a:solidFill>
                  <a:effectLst/>
                  <a:uLnTx/>
                  <a:uFillTx/>
                  <a:latin typeface="Calibri" panose="020F0502020204030204"/>
                </a:rPr>
                <a:t>Used for data with time spans in the form of start and end dates. </a:t>
              </a:r>
            </a:p>
            <a:p>
              <a:pPr marL="285750" marR="0" lvl="0" indent="-285750" defTabSz="4572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0" cap="none" spc="0" normalizeH="0" baseline="0" noProof="0">
                  <a:ln>
                    <a:noFill/>
                  </a:ln>
                  <a:solidFill>
                    <a:prstClr val="black"/>
                  </a:solidFill>
                  <a:effectLst/>
                  <a:uLnTx/>
                  <a:uFillTx/>
                  <a:latin typeface="Calibri" panose="020F0502020204030204"/>
                </a:rPr>
                <a:t>Visualize one or more time spans for an individual and look for overlaps.</a:t>
              </a:r>
            </a:p>
            <a:p>
              <a:pPr marL="285750" marR="0" lvl="0" indent="-285750" defTabSz="4572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0" cap="none" spc="0" normalizeH="0" baseline="0" noProof="0">
                  <a:ln>
                    <a:noFill/>
                  </a:ln>
                  <a:solidFill>
                    <a:prstClr val="black"/>
                  </a:solidFill>
                  <a:effectLst/>
                  <a:uLnTx/>
                  <a:uFillTx/>
                  <a:latin typeface="Calibri" panose="020F0502020204030204"/>
                </a:rPr>
                <a:t>Plot the time span on the X-axis against node IDs on the Y-axis. </a:t>
              </a:r>
            </a:p>
            <a:p>
              <a:pPr marL="285750" marR="0" lvl="0" indent="-285750" defTabSz="4572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0" cap="none" spc="0" normalizeH="0" baseline="0" noProof="0">
                  <a:ln>
                    <a:noFill/>
                  </a:ln>
                  <a:solidFill>
                    <a:prstClr val="black"/>
                  </a:solidFill>
                  <a:effectLst/>
                  <a:uLnTx/>
                  <a:uFillTx/>
                  <a:latin typeface="Calibri" panose="020F0502020204030204"/>
                </a:rPr>
                <a:t>Can assist with resource management.</a:t>
              </a:r>
            </a:p>
          </p:txBody>
        </p:sp>
        <p:sp>
          <p:nvSpPr>
            <p:cNvPr id="14" name="TextBox 13">
              <a:extLst>
                <a:ext uri="{FF2B5EF4-FFF2-40B4-BE49-F238E27FC236}">
                  <a16:creationId xmlns:a16="http://schemas.microsoft.com/office/drawing/2014/main" id="{7CE431DA-8399-4B1C-93AC-3D19B5A9713A}"/>
                </a:ext>
              </a:extLst>
            </p:cNvPr>
            <p:cNvSpPr txBox="1"/>
            <p:nvPr/>
          </p:nvSpPr>
          <p:spPr>
            <a:xfrm>
              <a:off x="3979979" y="838839"/>
              <a:ext cx="1184042" cy="307777"/>
            </a:xfrm>
            <a:prstGeom prst="rect">
              <a:avLst/>
            </a:prstGeom>
            <a:noFill/>
          </p:spPr>
          <p:txBody>
            <a:bodyPr wrap="none" rtlCol="0">
              <a:spAutoFit/>
            </a:bodyPr>
            <a:lstStyle/>
            <a:p>
              <a:pPr defTabSz="457200" eaLnBrk="1" fontAlgn="auto" hangingPunct="1">
                <a:spcBef>
                  <a:spcPts val="0"/>
                </a:spcBef>
                <a:spcAft>
                  <a:spcPts val="0"/>
                </a:spcAft>
              </a:pPr>
              <a:r>
                <a:rPr lang="en-US" sz="1400">
                  <a:solidFill>
                    <a:prstClr val="black"/>
                  </a:solidFill>
                  <a:latin typeface="Calibri" panose="020F0502020204030204"/>
                </a:rPr>
                <a:t>Opening view</a:t>
              </a:r>
            </a:p>
          </p:txBody>
        </p:sp>
        <p:pic>
          <p:nvPicPr>
            <p:cNvPr id="15" name="Picture 14">
              <a:extLst>
                <a:ext uri="{FF2B5EF4-FFF2-40B4-BE49-F238E27FC236}">
                  <a16:creationId xmlns:a16="http://schemas.microsoft.com/office/drawing/2014/main" id="{003FDCAF-466F-4688-82F1-D8D9B6A9921D}"/>
                </a:ext>
              </a:extLst>
            </p:cNvPr>
            <p:cNvPicPr>
              <a:picLocks noChangeAspect="1"/>
            </p:cNvPicPr>
            <p:nvPr/>
          </p:nvPicPr>
          <p:blipFill>
            <a:blip r:embed="rId4"/>
            <a:stretch>
              <a:fillRect/>
            </a:stretch>
          </p:blipFill>
          <p:spPr>
            <a:xfrm>
              <a:off x="3477680" y="1169730"/>
              <a:ext cx="2426957" cy="1284137"/>
            </a:xfrm>
            <a:prstGeom prst="rect">
              <a:avLst/>
            </a:prstGeom>
            <a:ln>
              <a:solidFill>
                <a:sysClr val="windowText" lastClr="000000"/>
              </a:solidFill>
            </a:ln>
          </p:spPr>
        </p:pic>
        <p:cxnSp>
          <p:nvCxnSpPr>
            <p:cNvPr id="16" name="Straight Arrow Connector 15">
              <a:extLst>
                <a:ext uri="{FF2B5EF4-FFF2-40B4-BE49-F238E27FC236}">
                  <a16:creationId xmlns:a16="http://schemas.microsoft.com/office/drawing/2014/main" id="{B3C7B789-0526-4A60-9F90-49842EDFF67C}"/>
                </a:ext>
              </a:extLst>
            </p:cNvPr>
            <p:cNvCxnSpPr>
              <a:cxnSpLocks/>
            </p:cNvCxnSpPr>
            <p:nvPr/>
          </p:nvCxnSpPr>
          <p:spPr>
            <a:xfrm>
              <a:off x="5931913" y="1887998"/>
              <a:ext cx="754637" cy="0"/>
            </a:xfrm>
            <a:prstGeom prst="straightConnector1">
              <a:avLst/>
            </a:prstGeom>
            <a:noFill/>
            <a:ln w="28575" cap="flat" cmpd="sng" algn="ctr">
              <a:solidFill>
                <a:sysClr val="windowText" lastClr="000000"/>
              </a:solidFill>
              <a:prstDash val="solid"/>
              <a:miter lim="800000"/>
              <a:tailEnd type="triangle"/>
            </a:ln>
            <a:effectLst/>
          </p:spPr>
        </p:cxnSp>
        <p:sp>
          <p:nvSpPr>
            <p:cNvPr id="17" name="TextBox 16">
              <a:extLst>
                <a:ext uri="{FF2B5EF4-FFF2-40B4-BE49-F238E27FC236}">
                  <a16:creationId xmlns:a16="http://schemas.microsoft.com/office/drawing/2014/main" id="{7F607E65-5877-498E-84C9-11FC9A8A179E}"/>
                </a:ext>
              </a:extLst>
            </p:cNvPr>
            <p:cNvSpPr txBox="1"/>
            <p:nvPr/>
          </p:nvSpPr>
          <p:spPr>
            <a:xfrm>
              <a:off x="5960597" y="1364778"/>
              <a:ext cx="583428" cy="523220"/>
            </a:xfrm>
            <a:prstGeom prst="rect">
              <a:avLst/>
            </a:prstGeom>
            <a:noFill/>
          </p:spPr>
          <p:txBody>
            <a:bodyPr wrap="none" rtlCol="0">
              <a:spAutoFit/>
            </a:bodyPr>
            <a:lstStyle/>
            <a:p>
              <a:pPr algn="ctr" defTabSz="457200" eaLnBrk="1" fontAlgn="auto" hangingPunct="1">
                <a:spcBef>
                  <a:spcPts val="0"/>
                </a:spcBef>
                <a:spcAft>
                  <a:spcPts val="0"/>
                </a:spcAft>
              </a:pPr>
              <a:r>
                <a:rPr lang="en-US" sz="1400">
                  <a:solidFill>
                    <a:prstClr val="black"/>
                  </a:solidFill>
                  <a:latin typeface="Calibri" panose="020F0502020204030204"/>
                </a:rPr>
                <a:t>Add</a:t>
              </a:r>
            </a:p>
            <a:p>
              <a:pPr algn="ctr" defTabSz="457200" eaLnBrk="1" fontAlgn="auto" hangingPunct="1">
                <a:spcBef>
                  <a:spcPts val="0"/>
                </a:spcBef>
                <a:spcAft>
                  <a:spcPts val="0"/>
                </a:spcAft>
              </a:pPr>
              <a:r>
                <a:rPr lang="en-US" sz="1400">
                  <a:solidFill>
                    <a:prstClr val="black"/>
                  </a:solidFill>
                  <a:latin typeface="Calibri" panose="020F0502020204030204"/>
                </a:rPr>
                <a:t>dates</a:t>
              </a:r>
            </a:p>
          </p:txBody>
        </p:sp>
        <p:cxnSp>
          <p:nvCxnSpPr>
            <p:cNvPr id="18" name="Straight Arrow Connector 17">
              <a:extLst>
                <a:ext uri="{FF2B5EF4-FFF2-40B4-BE49-F238E27FC236}">
                  <a16:creationId xmlns:a16="http://schemas.microsoft.com/office/drawing/2014/main" id="{DEADC2FC-928F-4521-A768-A348A6583A71}"/>
                </a:ext>
              </a:extLst>
            </p:cNvPr>
            <p:cNvCxnSpPr>
              <a:cxnSpLocks/>
            </p:cNvCxnSpPr>
            <p:nvPr/>
          </p:nvCxnSpPr>
          <p:spPr>
            <a:xfrm flipH="1">
              <a:off x="5574002" y="3550814"/>
              <a:ext cx="1112548" cy="0"/>
            </a:xfrm>
            <a:prstGeom prst="straightConnector1">
              <a:avLst/>
            </a:prstGeom>
            <a:noFill/>
            <a:ln w="28575" cap="flat" cmpd="sng" algn="ctr">
              <a:solidFill>
                <a:sysClr val="windowText" lastClr="000000"/>
              </a:solidFill>
              <a:prstDash val="solid"/>
              <a:miter lim="800000"/>
              <a:tailEnd type="triangle"/>
            </a:ln>
            <a:effectLst/>
          </p:spPr>
        </p:cxnSp>
        <p:pic>
          <p:nvPicPr>
            <p:cNvPr id="19" name="Picture 18">
              <a:extLst>
                <a:ext uri="{FF2B5EF4-FFF2-40B4-BE49-F238E27FC236}">
                  <a16:creationId xmlns:a16="http://schemas.microsoft.com/office/drawing/2014/main" id="{D179B954-5DF1-4AD3-B0B2-3E89A5BA1F04}"/>
                </a:ext>
              </a:extLst>
            </p:cNvPr>
            <p:cNvPicPr>
              <a:picLocks noChangeAspect="1"/>
            </p:cNvPicPr>
            <p:nvPr/>
          </p:nvPicPr>
          <p:blipFill>
            <a:blip r:embed="rId5"/>
            <a:stretch>
              <a:fillRect/>
            </a:stretch>
          </p:blipFill>
          <p:spPr>
            <a:xfrm>
              <a:off x="6795979" y="1169729"/>
              <a:ext cx="2119043" cy="2682459"/>
            </a:xfrm>
            <a:prstGeom prst="rect">
              <a:avLst/>
            </a:prstGeom>
            <a:ln>
              <a:solidFill>
                <a:sysClr val="windowText" lastClr="000000"/>
              </a:solidFill>
            </a:ln>
          </p:spPr>
        </p:pic>
      </p:grpSp>
    </p:spTree>
    <p:extLst>
      <p:ext uri="{BB962C8B-B14F-4D97-AF65-F5344CB8AC3E}">
        <p14:creationId xmlns:p14="http://schemas.microsoft.com/office/powerpoint/2010/main" val="1066924608"/>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6B5CEE-2A3A-4AE0-B3B6-BDD05FCE905E}"/>
              </a:ext>
            </a:extLst>
          </p:cNvPr>
          <p:cNvSpPr>
            <a:spLocks noGrp="1"/>
          </p:cNvSpPr>
          <p:nvPr>
            <p:ph type="title"/>
          </p:nvPr>
        </p:nvSpPr>
        <p:spPr>
          <a:xfrm>
            <a:off x="457200" y="468588"/>
            <a:ext cx="8229600" cy="689591"/>
          </a:xfrm>
        </p:spPr>
        <p:txBody>
          <a:bodyPr/>
          <a:lstStyle/>
          <a:p>
            <a:r>
              <a:rPr lang="en-US" sz="2400"/>
              <a:t>Flow view</a:t>
            </a:r>
            <a:br>
              <a:rPr lang="en-US" sz="2400"/>
            </a:br>
            <a:r>
              <a:rPr lang="en-US" sz="1800" b="0"/>
              <a:t>Tutorial: </a:t>
            </a:r>
            <a:r>
              <a:rPr lang="en-US" sz="1800" b="0" u="sng">
                <a:hlinkClick r:id="rId2"/>
              </a:rPr>
              <a:t>https://youtu.be/QZ79M8XEXag</a:t>
            </a:r>
            <a:br>
              <a:rPr lang="en-US" sz="2400" b="0"/>
            </a:br>
            <a:endParaRPr lang="en-US" sz="2400" b="0"/>
          </a:p>
        </p:txBody>
      </p:sp>
      <p:grpSp>
        <p:nvGrpSpPr>
          <p:cNvPr id="3" name="Group 2">
            <a:extLst>
              <a:ext uri="{FF2B5EF4-FFF2-40B4-BE49-F238E27FC236}">
                <a16:creationId xmlns:a16="http://schemas.microsoft.com/office/drawing/2014/main" id="{63296117-898B-4B89-BCC0-D4A10DE0C5D0}"/>
              </a:ext>
            </a:extLst>
          </p:cNvPr>
          <p:cNvGrpSpPr/>
          <p:nvPr/>
        </p:nvGrpSpPr>
        <p:grpSpPr>
          <a:xfrm>
            <a:off x="191390" y="754939"/>
            <a:ext cx="8638597" cy="3997837"/>
            <a:chOff x="191390" y="1006219"/>
            <a:chExt cx="8638597" cy="3997837"/>
          </a:xfrm>
        </p:grpSpPr>
        <p:pic>
          <p:nvPicPr>
            <p:cNvPr id="12" name="Picture 11">
              <a:extLst>
                <a:ext uri="{FF2B5EF4-FFF2-40B4-BE49-F238E27FC236}">
                  <a16:creationId xmlns:a16="http://schemas.microsoft.com/office/drawing/2014/main" id="{36221E5E-906E-42B5-934C-EA86C3D77ADF}"/>
                </a:ext>
              </a:extLst>
            </p:cNvPr>
            <p:cNvPicPr>
              <a:picLocks noChangeAspect="1"/>
            </p:cNvPicPr>
            <p:nvPr/>
          </p:nvPicPr>
          <p:blipFill>
            <a:blip r:embed="rId3"/>
            <a:stretch>
              <a:fillRect/>
            </a:stretch>
          </p:blipFill>
          <p:spPr>
            <a:xfrm>
              <a:off x="191390" y="2690975"/>
              <a:ext cx="5248273" cy="2313081"/>
            </a:xfrm>
            <a:prstGeom prst="rect">
              <a:avLst/>
            </a:prstGeom>
            <a:ln>
              <a:solidFill>
                <a:sysClr val="windowText" lastClr="000000"/>
              </a:solidFill>
            </a:ln>
          </p:spPr>
        </p:pic>
        <p:pic>
          <p:nvPicPr>
            <p:cNvPr id="13" name="Picture 12">
              <a:extLst>
                <a:ext uri="{FF2B5EF4-FFF2-40B4-BE49-F238E27FC236}">
                  <a16:creationId xmlns:a16="http://schemas.microsoft.com/office/drawing/2014/main" id="{C521DB79-1579-4CA1-BA43-782E744ABF5D}"/>
                </a:ext>
              </a:extLst>
            </p:cNvPr>
            <p:cNvPicPr>
              <a:picLocks noChangeAspect="1"/>
            </p:cNvPicPr>
            <p:nvPr/>
          </p:nvPicPr>
          <p:blipFill>
            <a:blip r:embed="rId4"/>
            <a:stretch>
              <a:fillRect/>
            </a:stretch>
          </p:blipFill>
          <p:spPr>
            <a:xfrm>
              <a:off x="6829424" y="1006219"/>
              <a:ext cx="2000563" cy="2555465"/>
            </a:xfrm>
            <a:prstGeom prst="rect">
              <a:avLst/>
            </a:prstGeom>
            <a:ln>
              <a:solidFill>
                <a:sysClr val="windowText" lastClr="000000"/>
              </a:solidFill>
            </a:ln>
          </p:spPr>
        </p:pic>
        <p:pic>
          <p:nvPicPr>
            <p:cNvPr id="14" name="Picture 13">
              <a:extLst>
                <a:ext uri="{FF2B5EF4-FFF2-40B4-BE49-F238E27FC236}">
                  <a16:creationId xmlns:a16="http://schemas.microsoft.com/office/drawing/2014/main" id="{7B2EF30E-138D-44A7-8110-AE11AC2DF307}"/>
                </a:ext>
              </a:extLst>
            </p:cNvPr>
            <p:cNvPicPr>
              <a:picLocks noChangeAspect="1"/>
            </p:cNvPicPr>
            <p:nvPr/>
          </p:nvPicPr>
          <p:blipFill>
            <a:blip r:embed="rId5"/>
            <a:stretch>
              <a:fillRect/>
            </a:stretch>
          </p:blipFill>
          <p:spPr>
            <a:xfrm>
              <a:off x="297413" y="1429923"/>
              <a:ext cx="2518114" cy="1164791"/>
            </a:xfrm>
            <a:prstGeom prst="rect">
              <a:avLst/>
            </a:prstGeom>
            <a:ln>
              <a:solidFill>
                <a:sysClr val="windowText" lastClr="000000"/>
              </a:solidFill>
            </a:ln>
          </p:spPr>
        </p:pic>
        <p:cxnSp>
          <p:nvCxnSpPr>
            <p:cNvPr id="15" name="Straight Arrow Connector 14">
              <a:extLst>
                <a:ext uri="{FF2B5EF4-FFF2-40B4-BE49-F238E27FC236}">
                  <a16:creationId xmlns:a16="http://schemas.microsoft.com/office/drawing/2014/main" id="{14A37A5F-DB7C-4858-8BC2-4E00E4BB8348}"/>
                </a:ext>
              </a:extLst>
            </p:cNvPr>
            <p:cNvCxnSpPr>
              <a:cxnSpLocks/>
            </p:cNvCxnSpPr>
            <p:nvPr/>
          </p:nvCxnSpPr>
          <p:spPr>
            <a:xfrm>
              <a:off x="3207667" y="2128169"/>
              <a:ext cx="3031208" cy="0"/>
            </a:xfrm>
            <a:prstGeom prst="straightConnector1">
              <a:avLst/>
            </a:prstGeom>
            <a:noFill/>
            <a:ln w="28575" cap="flat" cmpd="sng" algn="ctr">
              <a:solidFill>
                <a:sysClr val="windowText" lastClr="000000"/>
              </a:solidFill>
              <a:prstDash val="solid"/>
              <a:miter lim="800000"/>
              <a:tailEnd type="triangle"/>
            </a:ln>
            <a:effectLst/>
          </p:spPr>
        </p:cxnSp>
        <p:sp>
          <p:nvSpPr>
            <p:cNvPr id="16" name="TextBox 15">
              <a:extLst>
                <a:ext uri="{FF2B5EF4-FFF2-40B4-BE49-F238E27FC236}">
                  <a16:creationId xmlns:a16="http://schemas.microsoft.com/office/drawing/2014/main" id="{4F13EE39-C16D-430F-AC20-7AAAA9C7275B}"/>
                </a:ext>
              </a:extLst>
            </p:cNvPr>
            <p:cNvSpPr txBox="1"/>
            <p:nvPr/>
          </p:nvSpPr>
          <p:spPr>
            <a:xfrm>
              <a:off x="297413" y="1072845"/>
              <a:ext cx="2664586" cy="307777"/>
            </a:xfrm>
            <a:prstGeom prst="rect">
              <a:avLst/>
            </a:prstGeom>
            <a:noFill/>
            <a:ln>
              <a:noFill/>
            </a:ln>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prstClr val="black"/>
                  </a:solidFill>
                  <a:effectLst/>
                  <a:uLnTx/>
                  <a:uFillTx/>
                  <a:latin typeface="Calibri" panose="020F0502020204030204"/>
                </a:rPr>
                <a:t>Opening flow view</a:t>
              </a:r>
            </a:p>
          </p:txBody>
        </p:sp>
        <p:sp>
          <p:nvSpPr>
            <p:cNvPr id="17" name="TextBox 16">
              <a:extLst>
                <a:ext uri="{FF2B5EF4-FFF2-40B4-BE49-F238E27FC236}">
                  <a16:creationId xmlns:a16="http://schemas.microsoft.com/office/drawing/2014/main" id="{35A64DA2-1367-4D27-9321-219F3D207156}"/>
                </a:ext>
              </a:extLst>
            </p:cNvPr>
            <p:cNvSpPr txBox="1"/>
            <p:nvPr/>
          </p:nvSpPr>
          <p:spPr>
            <a:xfrm>
              <a:off x="3348810" y="1686306"/>
              <a:ext cx="2446380" cy="307777"/>
            </a:xfrm>
            <a:prstGeom prst="rect">
              <a:avLst/>
            </a:prstGeom>
            <a:noFill/>
          </p:spPr>
          <p:txBody>
            <a:bodyPr wrap="square" rtlCol="0">
              <a:spAutoFit/>
            </a:bodyPr>
            <a:lstStyle/>
            <a:p>
              <a:pPr algn="ctr" defTabSz="457200" eaLnBrk="1" fontAlgn="auto" hangingPunct="1">
                <a:spcBef>
                  <a:spcPts val="0"/>
                </a:spcBef>
                <a:spcAft>
                  <a:spcPts val="0"/>
                </a:spcAft>
              </a:pPr>
              <a:r>
                <a:rPr lang="en-US" sz="1400">
                  <a:solidFill>
                    <a:prstClr val="black"/>
                  </a:solidFill>
                  <a:latin typeface="Calibri" panose="020F0502020204030204"/>
                </a:rPr>
                <a:t>Set variables using gear menu</a:t>
              </a:r>
            </a:p>
          </p:txBody>
        </p:sp>
        <p:cxnSp>
          <p:nvCxnSpPr>
            <p:cNvPr id="18" name="Straight Arrow Connector 17">
              <a:extLst>
                <a:ext uri="{FF2B5EF4-FFF2-40B4-BE49-F238E27FC236}">
                  <a16:creationId xmlns:a16="http://schemas.microsoft.com/office/drawing/2014/main" id="{CCD03AC0-7B0E-41F3-8EC1-CCB13F3D9446}"/>
                </a:ext>
              </a:extLst>
            </p:cNvPr>
            <p:cNvCxnSpPr>
              <a:cxnSpLocks/>
            </p:cNvCxnSpPr>
            <p:nvPr/>
          </p:nvCxnSpPr>
          <p:spPr>
            <a:xfrm flipH="1">
              <a:off x="5689161" y="3066385"/>
              <a:ext cx="1025964" cy="0"/>
            </a:xfrm>
            <a:prstGeom prst="straightConnector1">
              <a:avLst/>
            </a:prstGeom>
            <a:noFill/>
            <a:ln w="28575" cap="flat" cmpd="sng" algn="ctr">
              <a:solidFill>
                <a:sysClr val="windowText" lastClr="000000"/>
              </a:solidFill>
              <a:prstDash val="solid"/>
              <a:miter lim="800000"/>
              <a:tailEnd type="triangle"/>
            </a:ln>
            <a:effectLst/>
          </p:spPr>
        </p:cxnSp>
        <p:sp>
          <p:nvSpPr>
            <p:cNvPr id="19" name="TextBox 18">
              <a:extLst>
                <a:ext uri="{FF2B5EF4-FFF2-40B4-BE49-F238E27FC236}">
                  <a16:creationId xmlns:a16="http://schemas.microsoft.com/office/drawing/2014/main" id="{DF76E939-9778-4ED1-9813-DDBAC0187E16}"/>
                </a:ext>
              </a:extLst>
            </p:cNvPr>
            <p:cNvSpPr txBox="1"/>
            <p:nvPr/>
          </p:nvSpPr>
          <p:spPr>
            <a:xfrm>
              <a:off x="5689160" y="3754519"/>
              <a:ext cx="2997640" cy="954107"/>
            </a:xfrm>
            <a:prstGeom prst="rect">
              <a:avLst/>
            </a:prstGeom>
            <a:noFill/>
            <a:ln>
              <a:solidFill>
                <a:sysClr val="windowText" lastClr="000000"/>
              </a:solidFill>
            </a:ln>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prstClr val="black"/>
                  </a:solidFill>
                  <a:effectLst/>
                  <a:uLnTx/>
                  <a:uFillTx/>
                  <a:latin typeface="Calibri" panose="020F0502020204030204"/>
                </a:rPr>
                <a:t>Final flow/alluvial diagram: </a:t>
              </a:r>
              <a:r>
                <a:rPr kumimoji="0" lang="en-US" sz="1400" b="0" i="0" u="none" strike="noStrike" kern="0" cap="none" spc="0" normalizeH="0" baseline="0" noProof="0">
                  <a:ln>
                    <a:noFill/>
                  </a:ln>
                  <a:solidFill>
                    <a:prstClr val="black"/>
                  </a:solidFill>
                  <a:effectLst/>
                  <a:uLnTx/>
                  <a:uFillTx/>
                  <a:latin typeface="Calibri" panose="020F0502020204030204"/>
                </a:rPr>
                <a:t>diabetes as a risk factor compared to mechanical ventilation and eventual death. </a:t>
              </a:r>
            </a:p>
          </p:txBody>
        </p:sp>
      </p:grpSp>
    </p:spTree>
    <p:extLst>
      <p:ext uri="{BB962C8B-B14F-4D97-AF65-F5344CB8AC3E}">
        <p14:creationId xmlns:p14="http://schemas.microsoft.com/office/powerpoint/2010/main" val="2427348102"/>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354EAE-808A-466A-A7C2-FD36CE9605E0}"/>
              </a:ext>
            </a:extLst>
          </p:cNvPr>
          <p:cNvSpPr>
            <a:spLocks noGrp="1"/>
          </p:cNvSpPr>
          <p:nvPr>
            <p:ph type="title"/>
          </p:nvPr>
        </p:nvSpPr>
        <p:spPr>
          <a:xfrm>
            <a:off x="457200" y="299106"/>
            <a:ext cx="8229600" cy="689591"/>
          </a:xfrm>
        </p:spPr>
        <p:txBody>
          <a:bodyPr/>
          <a:lstStyle/>
          <a:p>
            <a:r>
              <a:rPr lang="en-US"/>
              <a:t>Tiled views </a:t>
            </a:r>
            <a:br>
              <a:rPr lang="en-US"/>
            </a:br>
            <a:endParaRPr lang="en-US"/>
          </a:p>
        </p:txBody>
      </p:sp>
      <p:grpSp>
        <p:nvGrpSpPr>
          <p:cNvPr id="3" name="Group 2">
            <a:extLst>
              <a:ext uri="{FF2B5EF4-FFF2-40B4-BE49-F238E27FC236}">
                <a16:creationId xmlns:a16="http://schemas.microsoft.com/office/drawing/2014/main" id="{7E50F03B-E74E-4206-87C5-FF5E9AD69955}"/>
              </a:ext>
            </a:extLst>
          </p:cNvPr>
          <p:cNvGrpSpPr/>
          <p:nvPr/>
        </p:nvGrpSpPr>
        <p:grpSpPr>
          <a:xfrm>
            <a:off x="1077055" y="595003"/>
            <a:ext cx="7662754" cy="4244798"/>
            <a:chOff x="1209675" y="692723"/>
            <a:chExt cx="7662754" cy="4244798"/>
          </a:xfrm>
        </p:grpSpPr>
        <p:sp>
          <p:nvSpPr>
            <p:cNvPr id="6" name="Rectangle 5">
              <a:extLst>
                <a:ext uri="{FF2B5EF4-FFF2-40B4-BE49-F238E27FC236}">
                  <a16:creationId xmlns:a16="http://schemas.microsoft.com/office/drawing/2014/main" id="{CAA0B7CD-8698-4DE9-8778-9A8CB05A32D5}"/>
                </a:ext>
              </a:extLst>
            </p:cNvPr>
            <p:cNvSpPr/>
            <p:nvPr/>
          </p:nvSpPr>
          <p:spPr>
            <a:xfrm>
              <a:off x="1209675" y="4198857"/>
              <a:ext cx="7662754" cy="738664"/>
            </a:xfrm>
            <a:prstGeom prst="rect">
              <a:avLst/>
            </a:prstGeom>
            <a:ln>
              <a:solidFill>
                <a:srgbClr val="2D2C2C"/>
              </a:solidFill>
            </a:ln>
          </p:spPr>
          <p:txBody>
            <a:bodyPr wrap="square">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black"/>
                  </a:solidFill>
                  <a:effectLst/>
                  <a:uLnTx/>
                  <a:uFillTx/>
                  <a:latin typeface="Calibri" panose="020F0502020204030204"/>
                  <a:ea typeface="Calibri" panose="020F0502020204030204" pitchFamily="34" charset="0"/>
                </a:rPr>
                <a:t>Each view is opened in a new tab, but you can visualize multiple views side-by-side or in a tiled arrangement in the same window. To do this, click within a view tab and simultaneously drag it to a spot in the window either next to the currently open view or below it to create a dashboard.</a:t>
              </a:r>
              <a:endParaRPr kumimoji="0" lang="en-US" sz="1400" b="0" i="0" u="none" strike="noStrike" kern="0" cap="none" spc="0" normalizeH="0" baseline="0" noProof="0" dirty="0">
                <a:ln>
                  <a:noFill/>
                </a:ln>
                <a:solidFill>
                  <a:prstClr val="black"/>
                </a:solidFill>
                <a:effectLst/>
                <a:uLnTx/>
                <a:uFillTx/>
                <a:latin typeface="Calibri" panose="020F0502020204030204"/>
              </a:endParaRPr>
            </a:p>
          </p:txBody>
        </p:sp>
        <p:pic>
          <p:nvPicPr>
            <p:cNvPr id="7" name="Picture 6">
              <a:extLst>
                <a:ext uri="{FF2B5EF4-FFF2-40B4-BE49-F238E27FC236}">
                  <a16:creationId xmlns:a16="http://schemas.microsoft.com/office/drawing/2014/main" id="{4D47E3D2-00E1-47D7-8714-8F0403C63D32}"/>
                </a:ext>
              </a:extLst>
            </p:cNvPr>
            <p:cNvPicPr>
              <a:picLocks noChangeAspect="1"/>
            </p:cNvPicPr>
            <p:nvPr/>
          </p:nvPicPr>
          <p:blipFill>
            <a:blip r:embed="rId2"/>
            <a:stretch>
              <a:fillRect/>
            </a:stretch>
          </p:blipFill>
          <p:spPr>
            <a:xfrm>
              <a:off x="1209675" y="692723"/>
              <a:ext cx="7134225" cy="3457274"/>
            </a:xfrm>
            <a:prstGeom prst="rect">
              <a:avLst/>
            </a:prstGeom>
            <a:ln>
              <a:solidFill>
                <a:sysClr val="windowText" lastClr="000000"/>
              </a:solidFill>
            </a:ln>
          </p:spPr>
        </p:pic>
      </p:grpSp>
    </p:spTree>
    <p:extLst>
      <p:ext uri="{BB962C8B-B14F-4D97-AF65-F5344CB8AC3E}">
        <p14:creationId xmlns:p14="http://schemas.microsoft.com/office/powerpoint/2010/main" val="3497572489"/>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A8334A4-3F9A-4D61-A501-88CE4002D249}"/>
              </a:ext>
            </a:extLst>
          </p:cNvPr>
          <p:cNvSpPr/>
          <p:nvPr/>
        </p:nvSpPr>
        <p:spPr>
          <a:xfrm>
            <a:off x="0" y="0"/>
            <a:ext cx="5429250" cy="2462213"/>
          </a:xfrm>
          <a:prstGeom prst="rect">
            <a:avLst/>
          </a:prstGeom>
        </p:spPr>
        <p:txBody>
          <a:bodyPr wrap="square">
            <a:spAutoFit/>
          </a:bodyPr>
          <a:lstStyle/>
          <a:p>
            <a:pPr defTabSz="457200" eaLnBrk="1" fontAlgn="auto" hangingPunct="1">
              <a:spcBef>
                <a:spcPts val="0"/>
              </a:spcBef>
              <a:spcAft>
                <a:spcPts val="0"/>
              </a:spcAft>
            </a:pPr>
            <a:r>
              <a:rPr lang="en-US" b="1">
                <a:solidFill>
                  <a:prstClr val="black"/>
                </a:solidFill>
                <a:latin typeface="Calibri" panose="020F0502020204030204"/>
                <a:ea typeface="SimSun" panose="02010600030101010101" pitchFamily="2" charset="-122"/>
              </a:rPr>
              <a:t>Citing MicrobeTrace </a:t>
            </a:r>
            <a:r>
              <a:rPr lang="en-US" sz="1600" u="sng">
                <a:solidFill>
                  <a:srgbClr val="0000FF"/>
                </a:solidFill>
                <a:latin typeface="Calibri" panose="020F0502020204030204"/>
                <a:ea typeface="SimSun" panose="02010600030101010101" pitchFamily="2" charset="-122"/>
                <a:hlinkClick r:id="rId3"/>
              </a:rPr>
              <a:t>https://github.com/CDCgov/MicrobeTrace/wiki</a:t>
            </a:r>
            <a:endParaRPr lang="en-US" sz="1600" u="sng">
              <a:solidFill>
                <a:srgbClr val="0000FF"/>
              </a:solidFill>
              <a:latin typeface="Calibri" panose="020F0502020204030204"/>
              <a:ea typeface="SimSun" panose="02010600030101010101" pitchFamily="2" charset="-122"/>
            </a:endParaRPr>
          </a:p>
          <a:p>
            <a:pPr defTabSz="457200" eaLnBrk="1" fontAlgn="auto" hangingPunct="1">
              <a:spcBef>
                <a:spcPts val="0"/>
              </a:spcBef>
              <a:spcAft>
                <a:spcPts val="0"/>
              </a:spcAft>
            </a:pPr>
            <a:endParaRPr lang="en-US" u="sng">
              <a:solidFill>
                <a:srgbClr val="0000FF"/>
              </a:solidFill>
              <a:latin typeface="Calibri" panose="020F0502020204030204"/>
              <a:ea typeface="SimSun" panose="02010600030101010101" pitchFamily="2" charset="-122"/>
            </a:endParaRPr>
          </a:p>
          <a:p>
            <a:pPr defTabSz="457200" eaLnBrk="1" fontAlgn="auto" hangingPunct="1">
              <a:spcBef>
                <a:spcPts val="0"/>
              </a:spcBef>
              <a:spcAft>
                <a:spcPts val="0"/>
              </a:spcAft>
            </a:pPr>
            <a:r>
              <a:rPr lang="en-US" b="1">
                <a:solidFill>
                  <a:prstClr val="black"/>
                </a:solidFill>
                <a:latin typeface="Calibri" panose="020F0502020204030204"/>
                <a:ea typeface="SimSun" panose="02010600030101010101" pitchFamily="2" charset="-122"/>
              </a:rPr>
              <a:t>Reporting Issues</a:t>
            </a:r>
          </a:p>
          <a:p>
            <a:pPr defTabSz="457200" eaLnBrk="1" fontAlgn="auto" hangingPunct="1">
              <a:spcBef>
                <a:spcPts val="0"/>
              </a:spcBef>
              <a:spcAft>
                <a:spcPts val="0"/>
              </a:spcAft>
            </a:pPr>
            <a:r>
              <a:rPr lang="en-US" sz="1600" u="sng">
                <a:solidFill>
                  <a:prstClr val="black"/>
                </a:solidFill>
                <a:latin typeface="Calibri" panose="020F0502020204030204"/>
                <a:hlinkClick r:id="rId4"/>
              </a:rPr>
              <a:t>https://github.com/CDCgov/MicrobeTRACE/issues/new</a:t>
            </a:r>
            <a:endParaRPr lang="en-US" sz="1600" u="sng">
              <a:solidFill>
                <a:prstClr val="black"/>
              </a:solidFill>
              <a:latin typeface="Calibri" panose="020F0502020204030204"/>
            </a:endParaRPr>
          </a:p>
          <a:p>
            <a:pPr defTabSz="457200" eaLnBrk="1" fontAlgn="auto" hangingPunct="1">
              <a:spcBef>
                <a:spcPts val="0"/>
              </a:spcBef>
              <a:spcAft>
                <a:spcPts val="0"/>
              </a:spcAft>
            </a:pPr>
            <a:endParaRPr lang="en-US" b="1">
              <a:solidFill>
                <a:prstClr val="black"/>
              </a:solidFill>
              <a:latin typeface="Calibri" panose="020F0502020204030204"/>
              <a:ea typeface="SimSun" panose="02010600030101010101" pitchFamily="2" charset="-122"/>
            </a:endParaRPr>
          </a:p>
          <a:p>
            <a:pPr defTabSz="457200" eaLnBrk="1" fontAlgn="auto" hangingPunct="1">
              <a:spcBef>
                <a:spcPts val="0"/>
              </a:spcBef>
              <a:spcAft>
                <a:spcPts val="0"/>
              </a:spcAft>
            </a:pPr>
            <a:r>
              <a:rPr lang="en-US" b="1">
                <a:solidFill>
                  <a:prstClr val="black"/>
                </a:solidFill>
                <a:latin typeface="Calibri" panose="020F0502020204030204"/>
                <a:ea typeface="SimSun" panose="02010600030101010101" pitchFamily="2" charset="-122"/>
              </a:rPr>
              <a:t>Help</a:t>
            </a:r>
          </a:p>
          <a:p>
            <a:pPr defTabSz="457200" eaLnBrk="1" fontAlgn="auto" hangingPunct="1">
              <a:spcBef>
                <a:spcPts val="0"/>
              </a:spcBef>
              <a:spcAft>
                <a:spcPts val="0"/>
              </a:spcAft>
            </a:pPr>
            <a:r>
              <a:rPr lang="en-US" sz="1600">
                <a:solidFill>
                  <a:srgbClr val="000000"/>
                </a:solidFill>
                <a:latin typeface="Calibri" panose="020F0502020204030204"/>
                <a:ea typeface="SimSun" panose="02010600030101010101" pitchFamily="2" charset="-122"/>
                <a:hlinkClick r:id="rId5"/>
              </a:rPr>
              <a:t>microbetrace@cdc.gov</a:t>
            </a:r>
            <a:endParaRPr lang="en-US" sz="1600">
              <a:solidFill>
                <a:srgbClr val="000000"/>
              </a:solidFill>
              <a:latin typeface="Calibri" panose="020F0502020204030204"/>
              <a:ea typeface="SimSun" panose="02010600030101010101" pitchFamily="2" charset="-122"/>
            </a:endParaRPr>
          </a:p>
          <a:p>
            <a:pPr defTabSz="457200" eaLnBrk="1" fontAlgn="auto" hangingPunct="1">
              <a:spcBef>
                <a:spcPts val="0"/>
              </a:spcBef>
              <a:spcAft>
                <a:spcPts val="0"/>
              </a:spcAft>
            </a:pPr>
            <a:endParaRPr lang="en-US" sz="1600">
              <a:solidFill>
                <a:prstClr val="black"/>
              </a:solidFill>
              <a:latin typeface="Calibri" panose="020F0502020204030204"/>
              <a:ea typeface="SimSun" panose="02010600030101010101" pitchFamily="2" charset="-122"/>
            </a:endParaRPr>
          </a:p>
        </p:txBody>
      </p:sp>
      <p:pic>
        <p:nvPicPr>
          <p:cNvPr id="5" name="Picture 4" descr="The MicrobeTrace Logo, which is a network with a few nodes of varying sizes and colors, and some edges between them.">
            <a:extLst>
              <a:ext uri="{FF2B5EF4-FFF2-40B4-BE49-F238E27FC236}">
                <a16:creationId xmlns:a16="http://schemas.microsoft.com/office/drawing/2014/main" id="{B8689186-3C1F-4FD5-A272-6FF65CDADD43}"/>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tretch>
            <a:fillRect/>
          </a:stretch>
        </p:blipFill>
        <p:spPr bwMode="auto">
          <a:xfrm>
            <a:off x="4250913" y="86380"/>
            <a:ext cx="1261952" cy="1028491"/>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0158448"/>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FDEB4A-B323-4EDE-9E4A-D90D7AE328CC}"/>
              </a:ext>
            </a:extLst>
          </p:cNvPr>
          <p:cNvSpPr>
            <a:spLocks noGrp="1"/>
          </p:cNvSpPr>
          <p:nvPr>
            <p:ph type="title"/>
          </p:nvPr>
        </p:nvSpPr>
        <p:spPr/>
        <p:txBody>
          <a:bodyPr/>
          <a:lstStyle/>
          <a:p>
            <a:r>
              <a:rPr lang="en-US"/>
              <a:t>Example files: node list and edge list</a:t>
            </a:r>
          </a:p>
        </p:txBody>
      </p:sp>
      <p:sp>
        <p:nvSpPr>
          <p:cNvPr id="4" name="Rectangle 3">
            <a:extLst>
              <a:ext uri="{FF2B5EF4-FFF2-40B4-BE49-F238E27FC236}">
                <a16:creationId xmlns:a16="http://schemas.microsoft.com/office/drawing/2014/main" id="{4D809DE5-065D-4309-AEC9-F06F42DDEEEE}"/>
              </a:ext>
            </a:extLst>
          </p:cNvPr>
          <p:cNvSpPr/>
          <p:nvPr/>
        </p:nvSpPr>
        <p:spPr>
          <a:xfrm>
            <a:off x="457200" y="895570"/>
            <a:ext cx="6667500" cy="738664"/>
          </a:xfrm>
          <a:prstGeom prst="rect">
            <a:avLst/>
          </a:prstGeom>
        </p:spPr>
        <p:txBody>
          <a:bodyPr wrap="square">
            <a:spAutoFit/>
          </a:bodyPr>
          <a:lstStyle/>
          <a:p>
            <a:r>
              <a:rPr lang="en-US" sz="1400">
                <a:solidFill>
                  <a:srgbClr val="006A71"/>
                </a:solidFill>
                <a:latin typeface="Calibri" panose="020F0502020204030204" pitchFamily="34" charset="0"/>
                <a:cs typeface="Calibri" panose="020F0502020204030204" pitchFamily="34" charset="0"/>
              </a:rPr>
              <a:t>The following 2 files contain simulated COVID data created for training purposes to demonstrate the utility of MicrobeTrace for this use case scenario.</a:t>
            </a:r>
            <a:br>
              <a:rPr lang="en-US" sz="1400">
                <a:solidFill>
                  <a:srgbClr val="006A71"/>
                </a:solidFill>
                <a:latin typeface="Calibri" panose="020F0502020204030204" pitchFamily="34" charset="0"/>
                <a:cs typeface="Calibri" panose="020F0502020204030204" pitchFamily="34" charset="0"/>
              </a:rPr>
            </a:br>
            <a:endParaRPr lang="en-US" sz="1400">
              <a:latin typeface="Calibri" panose="020F0502020204030204" pitchFamily="34" charset="0"/>
              <a:cs typeface="Calibri" panose="020F0502020204030204" pitchFamily="34" charset="0"/>
            </a:endParaRPr>
          </a:p>
        </p:txBody>
      </p:sp>
      <p:grpSp>
        <p:nvGrpSpPr>
          <p:cNvPr id="3" name="Group 2">
            <a:extLst>
              <a:ext uri="{FF2B5EF4-FFF2-40B4-BE49-F238E27FC236}">
                <a16:creationId xmlns:a16="http://schemas.microsoft.com/office/drawing/2014/main" id="{F9FA7D90-ED62-4732-8776-57A2550F3661}"/>
              </a:ext>
            </a:extLst>
          </p:cNvPr>
          <p:cNvGrpSpPr/>
          <p:nvPr/>
        </p:nvGrpSpPr>
        <p:grpSpPr>
          <a:xfrm>
            <a:off x="457200" y="1462849"/>
            <a:ext cx="8610600" cy="3132645"/>
            <a:chOff x="457200" y="1804876"/>
            <a:chExt cx="8610600" cy="3132645"/>
          </a:xfrm>
        </p:grpSpPr>
        <p:sp>
          <p:nvSpPr>
            <p:cNvPr id="5" name="Content Placeholder 2">
              <a:extLst>
                <a:ext uri="{FF2B5EF4-FFF2-40B4-BE49-F238E27FC236}">
                  <a16:creationId xmlns:a16="http://schemas.microsoft.com/office/drawing/2014/main" id="{C05694FC-13CC-4FD3-B408-472CDE20B89F}"/>
                </a:ext>
              </a:extLst>
            </p:cNvPr>
            <p:cNvSpPr txBox="1">
              <a:spLocks/>
            </p:cNvSpPr>
            <p:nvPr/>
          </p:nvSpPr>
          <p:spPr>
            <a:xfrm>
              <a:off x="457200" y="1804876"/>
              <a:ext cx="8610600" cy="787318"/>
            </a:xfrm>
            <a:prstGeom prst="rect">
              <a:avLst/>
            </a:prstGeom>
            <a:ln>
              <a:solidFill>
                <a:srgbClr val="2D2C2C"/>
              </a:solidFill>
            </a:ln>
          </p:spPr>
          <p:txBody>
            <a:bodyPr vert="horz" wrap="square" lIns="68580" tIns="34290" rIns="68580" bIns="34290" numCol="1" rtlCol="0" anchor="t" anchorCtr="0" compatLnSpc="1">
              <a:prstTxWarp prst="textNoShape">
                <a:avLst/>
              </a:prstTxWarp>
              <a:norm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rgbClr val="2D2D2D"/>
                  </a:solidFill>
                  <a:latin typeface="Calibri" panose="020F0502020204030204" pitchFamily="34" charset="0"/>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rgbClr val="2D2D2D"/>
                  </a:solidFill>
                  <a:latin typeface="Calibri" panose="020F0502020204030204" pitchFamily="34" charset="0"/>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rgbClr val="2D2D2D"/>
                  </a:solidFill>
                  <a:latin typeface="Calibri" panose="020F0502020204030204" pitchFamily="34" charset="0"/>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rgbClr val="2D2D2D"/>
                  </a:solidFill>
                  <a:latin typeface="Calibri" panose="020F0502020204030204" pitchFamily="34"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rgbClr val="2D2D2D"/>
                  </a:solidFill>
                  <a:latin typeface="Calibri" panose="020F050202020403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en-US" sz="1400" b="1"/>
                <a:t>Node list</a:t>
              </a:r>
              <a:r>
                <a:rPr lang="en-US" sz="1400"/>
                <a:t>: nodeList_covidDummy.csv </a:t>
              </a:r>
            </a:p>
            <a:p>
              <a:pPr marL="0" indent="0">
                <a:buFont typeface="Arial" panose="020B0604020202020204" pitchFamily="34" charset="0"/>
                <a:buNone/>
              </a:pPr>
              <a:r>
                <a:rPr lang="en-US" sz="1400"/>
                <a:t>Contains a single row for each case that describes demographic, clinical symptom, and comorbidity data. Some nodes are persons (e.g., 230, 234, etc.); some nodes are places to enable person place network analyses (e.g., 61, 62, etc.)</a:t>
              </a:r>
              <a:endParaRPr lang="en-US" sz="1400">
                <a:cs typeface="Calibri"/>
              </a:endParaRPr>
            </a:p>
            <a:p>
              <a:endParaRPr lang="en-US" sz="1400"/>
            </a:p>
            <a:p>
              <a:pPr marL="0" indent="0">
                <a:buFont typeface="Arial" panose="020B0604020202020204" pitchFamily="34" charset="0"/>
                <a:buNone/>
              </a:pPr>
              <a:endParaRPr lang="en-US" sz="1400"/>
            </a:p>
          </p:txBody>
        </p:sp>
        <p:pic>
          <p:nvPicPr>
            <p:cNvPr id="6" name="Picture 5">
              <a:extLst>
                <a:ext uri="{FF2B5EF4-FFF2-40B4-BE49-F238E27FC236}">
                  <a16:creationId xmlns:a16="http://schemas.microsoft.com/office/drawing/2014/main" id="{2EE12B81-43A0-49B0-812E-613BB7AC6D49}"/>
                </a:ext>
              </a:extLst>
            </p:cNvPr>
            <p:cNvPicPr>
              <a:picLocks noChangeAspect="1"/>
            </p:cNvPicPr>
            <p:nvPr/>
          </p:nvPicPr>
          <p:blipFill>
            <a:blip r:embed="rId2"/>
            <a:stretch>
              <a:fillRect/>
            </a:stretch>
          </p:blipFill>
          <p:spPr>
            <a:xfrm>
              <a:off x="1080019" y="2762836"/>
              <a:ext cx="7987781" cy="2174685"/>
            </a:xfrm>
            <a:prstGeom prst="rect">
              <a:avLst/>
            </a:prstGeom>
            <a:ln>
              <a:solidFill>
                <a:srgbClr val="2D2C2C"/>
              </a:solidFill>
            </a:ln>
          </p:spPr>
        </p:pic>
      </p:grpSp>
    </p:spTree>
    <p:extLst>
      <p:ext uri="{BB962C8B-B14F-4D97-AF65-F5344CB8AC3E}">
        <p14:creationId xmlns:p14="http://schemas.microsoft.com/office/powerpoint/2010/main" val="22350212"/>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F5D6ECE-F6E7-4F2F-A3D9-AEC28DF2BE7F}"/>
              </a:ext>
            </a:extLst>
          </p:cNvPr>
          <p:cNvPicPr>
            <a:picLocks noChangeAspect="1"/>
          </p:cNvPicPr>
          <p:nvPr/>
        </p:nvPicPr>
        <p:blipFill>
          <a:blip r:embed="rId2"/>
          <a:stretch>
            <a:fillRect/>
          </a:stretch>
        </p:blipFill>
        <p:spPr>
          <a:xfrm>
            <a:off x="2943390" y="2339948"/>
            <a:ext cx="3512694" cy="2687061"/>
          </a:xfrm>
          <a:prstGeom prst="rect">
            <a:avLst/>
          </a:prstGeom>
          <a:ln>
            <a:solidFill>
              <a:srgbClr val="2D2C2C"/>
            </a:solidFill>
          </a:ln>
        </p:spPr>
      </p:pic>
      <p:sp>
        <p:nvSpPr>
          <p:cNvPr id="2" name="Title 1">
            <a:extLst>
              <a:ext uri="{FF2B5EF4-FFF2-40B4-BE49-F238E27FC236}">
                <a16:creationId xmlns:a16="http://schemas.microsoft.com/office/drawing/2014/main" id="{FE913E55-4E57-4B6F-A9CD-ACC5B74304A1}"/>
              </a:ext>
            </a:extLst>
          </p:cNvPr>
          <p:cNvSpPr>
            <a:spLocks noGrp="1"/>
          </p:cNvSpPr>
          <p:nvPr>
            <p:ph type="title"/>
          </p:nvPr>
        </p:nvSpPr>
        <p:spPr>
          <a:xfrm>
            <a:off x="394380" y="13904"/>
            <a:ext cx="8229600" cy="689591"/>
          </a:xfrm>
        </p:spPr>
        <p:txBody>
          <a:bodyPr/>
          <a:lstStyle/>
          <a:p>
            <a:r>
              <a:rPr lang="en-US"/>
              <a:t>Example files: edge list</a:t>
            </a:r>
          </a:p>
        </p:txBody>
      </p:sp>
      <p:grpSp>
        <p:nvGrpSpPr>
          <p:cNvPr id="5" name="Group 4">
            <a:extLst>
              <a:ext uri="{FF2B5EF4-FFF2-40B4-BE49-F238E27FC236}">
                <a16:creationId xmlns:a16="http://schemas.microsoft.com/office/drawing/2014/main" id="{11154967-8E23-46A6-AC13-C3E1D708D398}"/>
              </a:ext>
            </a:extLst>
          </p:cNvPr>
          <p:cNvGrpSpPr/>
          <p:nvPr/>
        </p:nvGrpSpPr>
        <p:grpSpPr>
          <a:xfrm>
            <a:off x="394380" y="859802"/>
            <a:ext cx="8521548" cy="3501612"/>
            <a:chOff x="457200" y="964502"/>
            <a:chExt cx="8521548" cy="3501612"/>
          </a:xfrm>
        </p:grpSpPr>
        <p:sp>
          <p:nvSpPr>
            <p:cNvPr id="8" name="Rectangle 7">
              <a:extLst>
                <a:ext uri="{FF2B5EF4-FFF2-40B4-BE49-F238E27FC236}">
                  <a16:creationId xmlns:a16="http://schemas.microsoft.com/office/drawing/2014/main" id="{12EA9437-B8F9-4488-9667-BCF96D6B978E}"/>
                </a:ext>
              </a:extLst>
            </p:cNvPr>
            <p:cNvSpPr/>
            <p:nvPr/>
          </p:nvSpPr>
          <p:spPr>
            <a:xfrm>
              <a:off x="457200" y="964502"/>
              <a:ext cx="8521548" cy="1384995"/>
            </a:xfrm>
            <a:prstGeom prst="rect">
              <a:avLst/>
            </a:prstGeom>
            <a:ln>
              <a:solidFill>
                <a:srgbClr val="2D2C2C"/>
              </a:solidFill>
            </a:ln>
          </p:spPr>
          <p:txBody>
            <a:bodyPr wrap="square" anchor="t">
              <a:spAutoFit/>
            </a:bodyPr>
            <a:lstStyle/>
            <a:p>
              <a:pPr defTabSz="457200" eaLnBrk="1" fontAlgn="auto" hangingPunct="1">
                <a:spcBef>
                  <a:spcPts val="0"/>
                </a:spcBef>
                <a:spcAft>
                  <a:spcPts val="0"/>
                </a:spcAft>
              </a:pPr>
              <a:r>
                <a:rPr lang="en-US" sz="1400" b="1" dirty="0">
                  <a:solidFill>
                    <a:prstClr val="black"/>
                  </a:solidFill>
                  <a:latin typeface="Calibri" panose="020F0502020204030204"/>
                </a:rPr>
                <a:t>Edge list</a:t>
              </a:r>
              <a:r>
                <a:rPr lang="en-US" sz="1400" dirty="0">
                  <a:solidFill>
                    <a:prstClr val="black"/>
                  </a:solidFill>
                  <a:latin typeface="Calibri" panose="020F0502020204030204"/>
                </a:rPr>
                <a:t>: edgeList_covidDummy.csv</a:t>
              </a:r>
              <a:endParaRPr lang="en-US" sz="1400" dirty="0">
                <a:solidFill>
                  <a:prstClr val="black"/>
                </a:solidFill>
                <a:latin typeface="Calibri" panose="020F0502020204030204"/>
                <a:cs typeface="Calibri"/>
              </a:endParaRPr>
            </a:p>
            <a:p>
              <a:pPr defTabSz="457200" eaLnBrk="1" fontAlgn="auto" hangingPunct="1">
                <a:spcBef>
                  <a:spcPts val="0"/>
                </a:spcBef>
                <a:spcAft>
                  <a:spcPts val="0"/>
                </a:spcAft>
              </a:pPr>
              <a:endParaRPr lang="en-US" sz="1400" dirty="0">
                <a:solidFill>
                  <a:prstClr val="black"/>
                </a:solidFill>
                <a:latin typeface="Calibri" panose="020F0502020204030204"/>
              </a:endParaRPr>
            </a:p>
            <a:p>
              <a:pPr defTabSz="457200" eaLnBrk="1" fontAlgn="auto" hangingPunct="1">
                <a:spcBef>
                  <a:spcPts val="0"/>
                </a:spcBef>
                <a:spcAft>
                  <a:spcPts val="0"/>
                </a:spcAft>
              </a:pPr>
              <a:r>
                <a:rPr lang="en-US" sz="1400" dirty="0">
                  <a:solidFill>
                    <a:prstClr val="black"/>
                  </a:solidFill>
                  <a:latin typeface="Calibri" panose="020F0502020204030204"/>
                </a:rPr>
                <a:t>Contact tracing list; each row represents a report of potential exposure between a case and their contact. The edge can be from a person or a place. The contact type can be a person-to-person link (e.g. case 31 to case 53) or a </a:t>
              </a:r>
            </a:p>
            <a:p>
              <a:pPr defTabSz="457200" eaLnBrk="1" fontAlgn="auto" hangingPunct="1">
                <a:spcBef>
                  <a:spcPts val="0"/>
                </a:spcBef>
                <a:spcAft>
                  <a:spcPts val="0"/>
                </a:spcAft>
              </a:pPr>
              <a:r>
                <a:rPr lang="en-US" sz="1400" dirty="0">
                  <a:solidFill>
                    <a:prstClr val="black"/>
                  </a:solidFill>
                  <a:latin typeface="Calibri" panose="020F0502020204030204"/>
                </a:rPr>
                <a:t>place-person) link, e.g. place 36 to contact 50). </a:t>
              </a:r>
              <a:endParaRPr lang="en-US" sz="1400" dirty="0">
                <a:solidFill>
                  <a:prstClr val="black"/>
                </a:solidFill>
                <a:latin typeface="Calibri" panose="020F0502020204030204"/>
                <a:cs typeface="Calibri"/>
              </a:endParaRPr>
            </a:p>
            <a:p>
              <a:pPr defTabSz="457200" eaLnBrk="1" fontAlgn="auto" hangingPunct="1">
                <a:spcBef>
                  <a:spcPts val="0"/>
                </a:spcBef>
                <a:spcAft>
                  <a:spcPts val="0"/>
                </a:spcAft>
              </a:pPr>
              <a:endParaRPr lang="en-US" sz="1400" dirty="0">
                <a:solidFill>
                  <a:prstClr val="black"/>
                </a:solidFill>
                <a:latin typeface="Calibri" panose="020F0502020204030204"/>
                <a:cs typeface="Calibri"/>
              </a:endParaRPr>
            </a:p>
          </p:txBody>
        </p:sp>
        <p:sp>
          <p:nvSpPr>
            <p:cNvPr id="4" name="Oval 3">
              <a:extLst>
                <a:ext uri="{FF2B5EF4-FFF2-40B4-BE49-F238E27FC236}">
                  <a16:creationId xmlns:a16="http://schemas.microsoft.com/office/drawing/2014/main" id="{FABAD449-08C3-4C8C-9136-F957BFACCDF1}"/>
                </a:ext>
              </a:extLst>
            </p:cNvPr>
            <p:cNvSpPr/>
            <p:nvPr/>
          </p:nvSpPr>
          <p:spPr>
            <a:xfrm>
              <a:off x="2893852" y="3016318"/>
              <a:ext cx="3750521" cy="385656"/>
            </a:xfrm>
            <a:prstGeom prst="ellipse">
              <a:avLst/>
            </a:prstGeom>
            <a:noFill/>
            <a:ln>
              <a:solidFill>
                <a:srgbClr val="2D2C2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Arrow Connector 5">
              <a:extLst>
                <a:ext uri="{FF2B5EF4-FFF2-40B4-BE49-F238E27FC236}">
                  <a16:creationId xmlns:a16="http://schemas.microsoft.com/office/drawing/2014/main" id="{810D4DF2-DA0A-4DD8-9591-E6CA45AEA2F1}"/>
                </a:ext>
              </a:extLst>
            </p:cNvPr>
            <p:cNvCxnSpPr/>
            <p:nvPr/>
          </p:nvCxnSpPr>
          <p:spPr>
            <a:xfrm>
              <a:off x="2450061" y="3171945"/>
              <a:ext cx="412862" cy="0"/>
            </a:xfrm>
            <a:prstGeom prst="straightConnector1">
              <a:avLst/>
            </a:prstGeom>
            <a:ln>
              <a:solidFill>
                <a:srgbClr val="2D2C2C"/>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F2C63D7-CC40-4E75-8A93-BC666779E2AF}"/>
                </a:ext>
              </a:extLst>
            </p:cNvPr>
            <p:cNvSpPr txBox="1"/>
            <p:nvPr/>
          </p:nvSpPr>
          <p:spPr>
            <a:xfrm>
              <a:off x="457200" y="2881369"/>
              <a:ext cx="2011320" cy="646331"/>
            </a:xfrm>
            <a:prstGeom prst="rect">
              <a:avLst/>
            </a:prstGeom>
            <a:noFill/>
            <a:ln>
              <a:solidFill>
                <a:srgbClr val="2D2C2C"/>
              </a:solidFill>
            </a:ln>
          </p:spPr>
          <p:txBody>
            <a:bodyPr wrap="none" rtlCol="0">
              <a:spAutoFit/>
            </a:bodyPr>
            <a:lstStyle/>
            <a:p>
              <a:r>
                <a:rPr lang="en-US">
                  <a:solidFill>
                    <a:srgbClr val="000000"/>
                  </a:solidFill>
                  <a:latin typeface="Calibri" panose="020F0502020204030204" pitchFamily="34" charset="0"/>
                </a:rPr>
                <a:t>36 is a place node, </a:t>
              </a:r>
            </a:p>
            <a:p>
              <a:r>
                <a:rPr lang="en-US">
                  <a:solidFill>
                    <a:srgbClr val="000000"/>
                  </a:solidFill>
                  <a:latin typeface="Calibri" panose="020F0502020204030204" pitchFamily="34" charset="0"/>
                </a:rPr>
                <a:t>50 is a person node</a:t>
              </a:r>
            </a:p>
          </p:txBody>
        </p:sp>
        <p:sp>
          <p:nvSpPr>
            <p:cNvPr id="11" name="Oval 10">
              <a:extLst>
                <a:ext uri="{FF2B5EF4-FFF2-40B4-BE49-F238E27FC236}">
                  <a16:creationId xmlns:a16="http://schemas.microsoft.com/office/drawing/2014/main" id="{7067A9C1-5BA6-4370-B5FC-9C38BD404EF5}"/>
                </a:ext>
              </a:extLst>
            </p:cNvPr>
            <p:cNvSpPr/>
            <p:nvPr/>
          </p:nvSpPr>
          <p:spPr>
            <a:xfrm>
              <a:off x="2828023" y="3900138"/>
              <a:ext cx="3816350" cy="385653"/>
            </a:xfrm>
            <a:prstGeom prst="ellipse">
              <a:avLst/>
            </a:prstGeom>
            <a:noFill/>
            <a:ln>
              <a:solidFill>
                <a:srgbClr val="2D2C2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Arrow Connector 11">
              <a:extLst>
                <a:ext uri="{FF2B5EF4-FFF2-40B4-BE49-F238E27FC236}">
                  <a16:creationId xmlns:a16="http://schemas.microsoft.com/office/drawing/2014/main" id="{C19D3AEF-A238-4B14-816D-D381BCBBF6AD}"/>
                </a:ext>
              </a:extLst>
            </p:cNvPr>
            <p:cNvCxnSpPr>
              <a:cxnSpLocks/>
            </p:cNvCxnSpPr>
            <p:nvPr/>
          </p:nvCxnSpPr>
          <p:spPr>
            <a:xfrm>
              <a:off x="2344364" y="4076706"/>
              <a:ext cx="425332" cy="0"/>
            </a:xfrm>
            <a:prstGeom prst="straightConnector1">
              <a:avLst/>
            </a:prstGeom>
            <a:ln>
              <a:solidFill>
                <a:srgbClr val="2D2C2C"/>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2AC3C79-085D-41BE-BB9F-B3D380E2BCD5}"/>
                </a:ext>
              </a:extLst>
            </p:cNvPr>
            <p:cNvSpPr txBox="1"/>
            <p:nvPr/>
          </p:nvSpPr>
          <p:spPr>
            <a:xfrm>
              <a:off x="680249" y="3819783"/>
              <a:ext cx="1664115" cy="646331"/>
            </a:xfrm>
            <a:prstGeom prst="rect">
              <a:avLst/>
            </a:prstGeom>
            <a:noFill/>
            <a:ln>
              <a:solidFill>
                <a:srgbClr val="2D2C2C"/>
              </a:solidFill>
            </a:ln>
          </p:spPr>
          <p:txBody>
            <a:bodyPr wrap="square" rtlCol="0">
              <a:spAutoFit/>
            </a:bodyPr>
            <a:lstStyle/>
            <a:p>
              <a:r>
                <a:rPr lang="en-US">
                  <a:solidFill>
                    <a:srgbClr val="000000"/>
                  </a:solidFill>
                  <a:latin typeface="Calibri" panose="020F0502020204030204" pitchFamily="34" charset="0"/>
                </a:rPr>
                <a:t>31 and 53 are person nodes </a:t>
              </a:r>
            </a:p>
          </p:txBody>
        </p:sp>
      </p:grpSp>
    </p:spTree>
    <p:extLst>
      <p:ext uri="{BB962C8B-B14F-4D97-AF65-F5344CB8AC3E}">
        <p14:creationId xmlns:p14="http://schemas.microsoft.com/office/powerpoint/2010/main" val="3041848964"/>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F4418F47-E431-4C94-9634-7C89E9918B57}"/>
              </a:ext>
            </a:extLst>
          </p:cNvPr>
          <p:cNvGrpSpPr/>
          <p:nvPr/>
        </p:nvGrpSpPr>
        <p:grpSpPr>
          <a:xfrm>
            <a:off x="582277" y="1058296"/>
            <a:ext cx="8030645" cy="3422683"/>
            <a:chOff x="1056919" y="1211856"/>
            <a:chExt cx="8030645" cy="3422683"/>
          </a:xfrm>
        </p:grpSpPr>
        <p:grpSp>
          <p:nvGrpSpPr>
            <p:cNvPr id="23" name="Group 22">
              <a:extLst>
                <a:ext uri="{FF2B5EF4-FFF2-40B4-BE49-F238E27FC236}">
                  <a16:creationId xmlns:a16="http://schemas.microsoft.com/office/drawing/2014/main" id="{A9A713E1-0A72-4110-8013-53394A7AA004}"/>
                </a:ext>
              </a:extLst>
            </p:cNvPr>
            <p:cNvGrpSpPr/>
            <p:nvPr/>
          </p:nvGrpSpPr>
          <p:grpSpPr>
            <a:xfrm>
              <a:off x="2445494" y="1211856"/>
              <a:ext cx="5604311" cy="2228673"/>
              <a:chOff x="2236859" y="1181609"/>
              <a:chExt cx="8580840" cy="4290420"/>
            </a:xfrm>
          </p:grpSpPr>
          <p:pic>
            <p:nvPicPr>
              <p:cNvPr id="24" name="Picture 23">
                <a:extLst>
                  <a:ext uri="{FF2B5EF4-FFF2-40B4-BE49-F238E27FC236}">
                    <a16:creationId xmlns:a16="http://schemas.microsoft.com/office/drawing/2014/main" id="{089729D7-2CE5-425B-A638-9BF7DA13D2B0}"/>
                  </a:ext>
                </a:extLst>
              </p:cNvPr>
              <p:cNvPicPr>
                <a:picLocks noChangeAspect="1"/>
              </p:cNvPicPr>
              <p:nvPr/>
            </p:nvPicPr>
            <p:blipFill>
              <a:blip r:embed="rId2"/>
              <a:stretch>
                <a:fillRect/>
              </a:stretch>
            </p:blipFill>
            <p:spPr>
              <a:xfrm>
                <a:off x="2236859" y="1181609"/>
                <a:ext cx="8580840" cy="4290420"/>
              </a:xfrm>
              <a:prstGeom prst="rect">
                <a:avLst/>
              </a:prstGeom>
              <a:ln>
                <a:solidFill>
                  <a:sysClr val="windowText" lastClr="000000"/>
                </a:solidFill>
              </a:ln>
            </p:spPr>
          </p:pic>
          <p:sp>
            <p:nvSpPr>
              <p:cNvPr id="25" name="Oval 24">
                <a:extLst>
                  <a:ext uri="{FF2B5EF4-FFF2-40B4-BE49-F238E27FC236}">
                    <a16:creationId xmlns:a16="http://schemas.microsoft.com/office/drawing/2014/main" id="{7560F859-50FE-4C18-9AA1-A2E60FA15BDF}"/>
                  </a:ext>
                </a:extLst>
              </p:cNvPr>
              <p:cNvSpPr/>
              <p:nvPr/>
            </p:nvSpPr>
            <p:spPr>
              <a:xfrm>
                <a:off x="8612714" y="2058195"/>
                <a:ext cx="625113" cy="369783"/>
              </a:xfrm>
              <a:prstGeom prst="ellipse">
                <a:avLst/>
              </a:prstGeom>
              <a:noFill/>
              <a:ln w="1270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6" name="Oval 25">
                <a:extLst>
                  <a:ext uri="{FF2B5EF4-FFF2-40B4-BE49-F238E27FC236}">
                    <a16:creationId xmlns:a16="http://schemas.microsoft.com/office/drawing/2014/main" id="{73BB19CF-117F-4462-BFA9-EF15425154D7}"/>
                  </a:ext>
                </a:extLst>
              </p:cNvPr>
              <p:cNvSpPr/>
              <p:nvPr/>
            </p:nvSpPr>
            <p:spPr>
              <a:xfrm>
                <a:off x="8324110" y="3006996"/>
                <a:ext cx="528201" cy="369783"/>
              </a:xfrm>
              <a:prstGeom prst="ellipse">
                <a:avLst/>
              </a:prstGeom>
              <a:noFill/>
              <a:ln w="1270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27" name="TextBox 26">
              <a:extLst>
                <a:ext uri="{FF2B5EF4-FFF2-40B4-BE49-F238E27FC236}">
                  <a16:creationId xmlns:a16="http://schemas.microsoft.com/office/drawing/2014/main" id="{6E91998C-BDBE-4E06-9533-2B6D5597830A}"/>
                </a:ext>
              </a:extLst>
            </p:cNvPr>
            <p:cNvSpPr txBox="1"/>
            <p:nvPr/>
          </p:nvSpPr>
          <p:spPr>
            <a:xfrm>
              <a:off x="5247649" y="3895875"/>
              <a:ext cx="3839915" cy="738664"/>
            </a:xfrm>
            <a:prstGeom prst="rect">
              <a:avLst/>
            </a:prstGeom>
            <a:noFill/>
            <a:ln>
              <a:solidFill>
                <a:sysClr val="windowText" lastClr="000000"/>
              </a:solidFill>
            </a:ln>
          </p:spPr>
          <p:txBody>
            <a:bodyPr wrap="square" rtlCol="0" anchor="t">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prstClr val="black"/>
                  </a:solidFill>
                  <a:effectLst/>
                  <a:uLnTx/>
                  <a:uFillTx/>
                  <a:latin typeface="Calibri" panose="020F0502020204030204"/>
                </a:rPr>
                <a:t>MicrobeTrace detects the file type and highlights it in grey </a:t>
              </a:r>
              <a:r>
                <a:rPr kumimoji="0" lang="en-US" sz="1400" b="0" i="0" u="none" strike="noStrike" kern="0" cap="none" spc="0" normalizeH="0" baseline="0" noProof="0">
                  <a:ln>
                    <a:noFill/>
                  </a:ln>
                  <a:solidFill>
                    <a:prstClr val="black"/>
                  </a:solidFill>
                  <a:effectLst/>
                  <a:uLnTx/>
                  <a:uFillTx/>
                  <a:latin typeface="Calibri" panose="020F0502020204030204"/>
                  <a:ea typeface="+mn-lt"/>
                  <a:cs typeface="Calibri" panose="020F0502020204030204"/>
                </a:rPr>
                <a:t>(circled in image)</a:t>
              </a:r>
              <a:r>
                <a:rPr kumimoji="0" lang="en-US" sz="1400" b="0" i="0" u="none" strike="noStrike" kern="0" cap="none" spc="0" normalizeH="0" baseline="0" noProof="0">
                  <a:ln>
                    <a:noFill/>
                  </a:ln>
                  <a:solidFill>
                    <a:prstClr val="black"/>
                  </a:solidFill>
                  <a:effectLst/>
                  <a:uLnTx/>
                  <a:uFillTx/>
                  <a:latin typeface="Calibri" panose="020F0502020204030204"/>
                </a:rPr>
                <a:t>.</a:t>
              </a:r>
            </a:p>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prstClr val="black"/>
                  </a:solidFill>
                  <a:effectLst/>
                  <a:uLnTx/>
                  <a:uFillTx/>
                  <a:latin typeface="Calibri" panose="020F0502020204030204"/>
                </a:rPr>
                <a:t>Confirm that the file type is correct.</a:t>
              </a:r>
              <a:endParaRPr kumimoji="0" lang="en-US" sz="1400" b="0" i="0" u="none" strike="noStrike" kern="0" cap="none" spc="0" normalizeH="0" baseline="0" noProof="0">
                <a:ln>
                  <a:noFill/>
                </a:ln>
                <a:solidFill>
                  <a:prstClr val="black"/>
                </a:solidFill>
                <a:effectLst/>
                <a:uLnTx/>
                <a:uFillTx/>
                <a:latin typeface="Calibri" panose="020F0502020204030204"/>
                <a:cs typeface="Calibri" panose="020F0502020204030204"/>
              </a:endParaRPr>
            </a:p>
          </p:txBody>
        </p:sp>
        <p:sp>
          <p:nvSpPr>
            <p:cNvPr id="28" name="Rectangle 27">
              <a:extLst>
                <a:ext uri="{FF2B5EF4-FFF2-40B4-BE49-F238E27FC236}">
                  <a16:creationId xmlns:a16="http://schemas.microsoft.com/office/drawing/2014/main" id="{24A50AFA-ABC7-48A6-9754-FEDE3E7B67EF}"/>
                </a:ext>
              </a:extLst>
            </p:cNvPr>
            <p:cNvSpPr/>
            <p:nvPr/>
          </p:nvSpPr>
          <p:spPr>
            <a:xfrm>
              <a:off x="1056919" y="3739512"/>
              <a:ext cx="4060210" cy="738664"/>
            </a:xfrm>
            <a:prstGeom prst="rect">
              <a:avLst/>
            </a:prstGeom>
            <a:ln>
              <a:solidFill>
                <a:sysClr val="windowText" lastClr="000000"/>
              </a:solidFill>
            </a:ln>
          </p:spPr>
          <p:txBody>
            <a:bodyPr wrap="square" anchor="t">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prstClr val="black"/>
                  </a:solidFill>
                  <a:effectLst/>
                  <a:uLnTx/>
                  <a:uFillTx/>
                  <a:latin typeface="Calibri" panose="020F0502020204030204"/>
                </a:rPr>
                <a:t>Use the add files button to load node and edge lists. You can also drag files from your folder and drop into the MicrobeTrace window.</a:t>
              </a:r>
            </a:p>
          </p:txBody>
        </p:sp>
        <p:cxnSp>
          <p:nvCxnSpPr>
            <p:cNvPr id="29" name="Straight Arrow Connector 28">
              <a:extLst>
                <a:ext uri="{FF2B5EF4-FFF2-40B4-BE49-F238E27FC236}">
                  <a16:creationId xmlns:a16="http://schemas.microsoft.com/office/drawing/2014/main" id="{93C37285-3CE7-4A23-BA46-6AC1911C7BE2}"/>
                </a:ext>
              </a:extLst>
            </p:cNvPr>
            <p:cNvCxnSpPr>
              <a:cxnSpLocks/>
            </p:cNvCxnSpPr>
            <p:nvPr/>
          </p:nvCxnSpPr>
          <p:spPr>
            <a:xfrm flipV="1">
              <a:off x="2850760" y="3440529"/>
              <a:ext cx="0" cy="284034"/>
            </a:xfrm>
            <a:prstGeom prst="straightConnector1">
              <a:avLst/>
            </a:prstGeom>
            <a:noFill/>
            <a:ln w="6350" cap="flat" cmpd="sng" algn="ctr">
              <a:solidFill>
                <a:sysClr val="windowText" lastClr="000000"/>
              </a:solidFill>
              <a:prstDash val="solid"/>
              <a:miter lim="800000"/>
              <a:tailEnd type="triangle"/>
            </a:ln>
            <a:effectLst/>
          </p:spPr>
        </p:cxnSp>
        <p:cxnSp>
          <p:nvCxnSpPr>
            <p:cNvPr id="30" name="Straight Arrow Connector 29">
              <a:extLst>
                <a:ext uri="{FF2B5EF4-FFF2-40B4-BE49-F238E27FC236}">
                  <a16:creationId xmlns:a16="http://schemas.microsoft.com/office/drawing/2014/main" id="{570B0E45-FEE1-4258-A7FF-F80F0E4D3B22}"/>
                </a:ext>
              </a:extLst>
            </p:cNvPr>
            <p:cNvCxnSpPr>
              <a:cxnSpLocks/>
            </p:cNvCxnSpPr>
            <p:nvPr/>
          </p:nvCxnSpPr>
          <p:spPr>
            <a:xfrm flipV="1">
              <a:off x="6624749" y="2352144"/>
              <a:ext cx="0" cy="1543731"/>
            </a:xfrm>
            <a:prstGeom prst="straightConnector1">
              <a:avLst/>
            </a:prstGeom>
            <a:noFill/>
            <a:ln w="6350" cap="flat" cmpd="sng" algn="ctr">
              <a:solidFill>
                <a:sysClr val="windowText" lastClr="000000"/>
              </a:solidFill>
              <a:prstDash val="solid"/>
              <a:miter lim="800000"/>
              <a:tailEnd type="triangle"/>
            </a:ln>
            <a:effectLst/>
          </p:spPr>
        </p:cxnSp>
      </p:grpSp>
      <p:sp>
        <p:nvSpPr>
          <p:cNvPr id="34" name="Title 1">
            <a:extLst>
              <a:ext uri="{FF2B5EF4-FFF2-40B4-BE49-F238E27FC236}">
                <a16:creationId xmlns:a16="http://schemas.microsoft.com/office/drawing/2014/main" id="{3E43DB8B-8684-4968-98F9-3EB74E08E677}"/>
              </a:ext>
            </a:extLst>
          </p:cNvPr>
          <p:cNvSpPr txBox="1">
            <a:spLocks noGrp="1"/>
          </p:cNvSpPr>
          <p:nvPr>
            <p:ph type="title"/>
          </p:nvPr>
        </p:nvSpPr>
        <p:spPr>
          <a:xfrm>
            <a:off x="457200" y="134639"/>
            <a:ext cx="8229600" cy="79318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fontAlgn="auto">
              <a:spcAft>
                <a:spcPts val="0"/>
              </a:spcAft>
              <a:defRPr/>
            </a:pPr>
            <a:r>
              <a:rPr kumimoji="0" lang="en-US" sz="2800" b="1" i="0" u="none" strike="noStrike" kern="1200" cap="none" spc="0" normalizeH="0" baseline="0" noProof="0">
                <a:ln>
                  <a:noFill/>
                </a:ln>
                <a:solidFill>
                  <a:srgbClr val="006A71"/>
                </a:solidFill>
                <a:effectLst/>
                <a:uLnTx/>
                <a:uFillTx/>
                <a:latin typeface="Calibri" panose="020F0502020204030204"/>
                <a:ea typeface="+mj-ea"/>
                <a:cs typeface="+mj-cs"/>
              </a:rPr>
              <a:t>Accessing MicrobeTrace and loading files</a:t>
            </a:r>
            <a:br>
              <a:rPr kumimoji="0" lang="en-US" sz="2400" b="1" i="0" u="none" strike="noStrike" kern="1200" cap="none" spc="0" normalizeH="0" baseline="0" noProof="0">
                <a:ln>
                  <a:noFill/>
                </a:ln>
                <a:solidFill>
                  <a:srgbClr val="006A71"/>
                </a:solidFill>
                <a:effectLst/>
                <a:uLnTx/>
                <a:uFillTx/>
                <a:latin typeface="Calibri" panose="020F0502020204030204"/>
                <a:ea typeface="+mj-ea"/>
                <a:cs typeface="+mj-cs"/>
              </a:rPr>
            </a:br>
            <a:r>
              <a:rPr lang="en-US" sz="1800" b="0">
                <a:solidFill>
                  <a:srgbClr val="006A71"/>
                </a:solidFill>
                <a:latin typeface="Calibri" panose="020F0502020204030204"/>
              </a:rPr>
              <a:t>Tutorial: </a:t>
            </a:r>
            <a:r>
              <a:rPr lang="en-US" sz="1800" b="0" u="sng">
                <a:solidFill>
                  <a:srgbClr val="006A71"/>
                </a:solidFill>
                <a:latin typeface="Calibri" panose="020F0502020204030204"/>
                <a:hlinkClick r:id="rId3">
                  <a:extLst>
                    <a:ext uri="{A12FA001-AC4F-418D-AE19-62706E023703}">
                      <ahyp:hlinkClr xmlns:ahyp="http://schemas.microsoft.com/office/drawing/2018/hyperlinkcolor" val="tx"/>
                    </a:ext>
                  </a:extLst>
                </a:hlinkClick>
              </a:rPr>
              <a:t>https://youtu.be/QWFdnK4IVoM</a:t>
            </a:r>
            <a:endParaRPr kumimoji="0" lang="en-US" sz="2400" b="0" i="0" u="none" strike="noStrike" kern="1200" cap="none" spc="0" normalizeH="0" baseline="0" noProof="0">
              <a:ln>
                <a:noFill/>
              </a:ln>
              <a:solidFill>
                <a:srgbClr val="006A71"/>
              </a:solidFill>
              <a:effectLst/>
              <a:uLnTx/>
              <a:uFillTx/>
              <a:latin typeface="Calibri" panose="020F0502020204030204"/>
              <a:ea typeface="+mj-ea"/>
              <a:cs typeface="+mj-cs"/>
            </a:endParaRPr>
          </a:p>
        </p:txBody>
      </p:sp>
    </p:spTree>
    <p:extLst>
      <p:ext uri="{BB962C8B-B14F-4D97-AF65-F5344CB8AC3E}">
        <p14:creationId xmlns:p14="http://schemas.microsoft.com/office/powerpoint/2010/main" val="2295419561"/>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DF34C0-1D57-419B-B390-0714E49B2CE0}"/>
              </a:ext>
            </a:extLst>
          </p:cNvPr>
          <p:cNvSpPr>
            <a:spLocks noGrp="1"/>
          </p:cNvSpPr>
          <p:nvPr>
            <p:ph type="title"/>
          </p:nvPr>
        </p:nvSpPr>
        <p:spPr>
          <a:xfrm>
            <a:off x="457200" y="385194"/>
            <a:ext cx="8229600" cy="689591"/>
          </a:xfrm>
        </p:spPr>
        <p:txBody>
          <a:bodyPr/>
          <a:lstStyle/>
          <a:p>
            <a:r>
              <a:rPr lang="en-US"/>
              <a:t>Navigating MicrobeTrace: default opening view</a:t>
            </a:r>
            <a:br>
              <a:rPr lang="en-US"/>
            </a:br>
            <a:endParaRPr lang="en-US"/>
          </a:p>
        </p:txBody>
      </p:sp>
      <p:grpSp>
        <p:nvGrpSpPr>
          <p:cNvPr id="35" name="Group 34">
            <a:extLst>
              <a:ext uri="{FF2B5EF4-FFF2-40B4-BE49-F238E27FC236}">
                <a16:creationId xmlns:a16="http://schemas.microsoft.com/office/drawing/2014/main" id="{BB7221B7-56BD-4377-9CF1-4AB53553DAAC}"/>
              </a:ext>
            </a:extLst>
          </p:cNvPr>
          <p:cNvGrpSpPr/>
          <p:nvPr/>
        </p:nvGrpSpPr>
        <p:grpSpPr>
          <a:xfrm>
            <a:off x="138079" y="1039885"/>
            <a:ext cx="8900190" cy="3212489"/>
            <a:chOff x="130981" y="482740"/>
            <a:chExt cx="8900190" cy="3212489"/>
          </a:xfrm>
        </p:grpSpPr>
        <p:pic>
          <p:nvPicPr>
            <p:cNvPr id="16" name="Picture 15">
              <a:extLst>
                <a:ext uri="{FF2B5EF4-FFF2-40B4-BE49-F238E27FC236}">
                  <a16:creationId xmlns:a16="http://schemas.microsoft.com/office/drawing/2014/main" id="{FED2C346-B30E-446B-8C98-284C0C067DCC}"/>
                </a:ext>
              </a:extLst>
            </p:cNvPr>
            <p:cNvPicPr>
              <a:picLocks noChangeAspect="1"/>
            </p:cNvPicPr>
            <p:nvPr/>
          </p:nvPicPr>
          <p:blipFill>
            <a:blip r:embed="rId2"/>
            <a:stretch>
              <a:fillRect/>
            </a:stretch>
          </p:blipFill>
          <p:spPr>
            <a:xfrm>
              <a:off x="1397693" y="1116257"/>
              <a:ext cx="6289901" cy="2578972"/>
            </a:xfrm>
            <a:prstGeom prst="rect">
              <a:avLst/>
            </a:prstGeom>
            <a:ln>
              <a:solidFill>
                <a:sysClr val="windowText" lastClr="000000"/>
              </a:solidFill>
            </a:ln>
          </p:spPr>
        </p:pic>
        <p:cxnSp>
          <p:nvCxnSpPr>
            <p:cNvPr id="17" name="Straight Arrow Connector 16">
              <a:extLst>
                <a:ext uri="{FF2B5EF4-FFF2-40B4-BE49-F238E27FC236}">
                  <a16:creationId xmlns:a16="http://schemas.microsoft.com/office/drawing/2014/main" id="{0E606035-1054-4D89-B93F-2E0D23207428}"/>
                </a:ext>
              </a:extLst>
            </p:cNvPr>
            <p:cNvCxnSpPr>
              <a:cxnSpLocks/>
            </p:cNvCxnSpPr>
            <p:nvPr/>
          </p:nvCxnSpPr>
          <p:spPr>
            <a:xfrm flipH="1">
              <a:off x="7596308" y="3393231"/>
              <a:ext cx="312518" cy="0"/>
            </a:xfrm>
            <a:prstGeom prst="straightConnector1">
              <a:avLst/>
            </a:prstGeom>
            <a:noFill/>
            <a:ln w="6350" cap="flat" cmpd="sng" algn="ctr">
              <a:solidFill>
                <a:srgbClr val="2D2C2C"/>
              </a:solidFill>
              <a:prstDash val="solid"/>
              <a:miter lim="800000"/>
              <a:tailEnd type="triangle"/>
            </a:ln>
            <a:effectLst/>
          </p:spPr>
        </p:cxnSp>
        <p:sp>
          <p:nvSpPr>
            <p:cNvPr id="18" name="TextBox 17">
              <a:extLst>
                <a:ext uri="{FF2B5EF4-FFF2-40B4-BE49-F238E27FC236}">
                  <a16:creationId xmlns:a16="http://schemas.microsoft.com/office/drawing/2014/main" id="{516C4F7B-9F57-41F7-8CFE-F670DDF46198}"/>
                </a:ext>
              </a:extLst>
            </p:cNvPr>
            <p:cNvSpPr txBox="1"/>
            <p:nvPr/>
          </p:nvSpPr>
          <p:spPr>
            <a:xfrm>
              <a:off x="7908826" y="3070065"/>
              <a:ext cx="1122345" cy="523220"/>
            </a:xfrm>
            <a:prstGeom prst="rect">
              <a:avLst/>
            </a:prstGeom>
            <a:noFill/>
            <a:ln>
              <a:solidFill>
                <a:sysClr val="windowText" lastClr="000000"/>
              </a:solidFill>
            </a:ln>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prstClr val="black"/>
                  </a:solidFill>
                  <a:effectLst/>
                  <a:uLnTx/>
                  <a:uFillTx/>
                  <a:latin typeface="Calibri" panose="020F0502020204030204"/>
                </a:rPr>
                <a:t>Network statistics</a:t>
              </a:r>
            </a:p>
          </p:txBody>
        </p:sp>
        <p:cxnSp>
          <p:nvCxnSpPr>
            <p:cNvPr id="19" name="Straight Arrow Connector 18">
              <a:extLst>
                <a:ext uri="{FF2B5EF4-FFF2-40B4-BE49-F238E27FC236}">
                  <a16:creationId xmlns:a16="http://schemas.microsoft.com/office/drawing/2014/main" id="{2AAC977B-E849-484F-93AA-4F7851E14E9A}"/>
                </a:ext>
              </a:extLst>
            </p:cNvPr>
            <p:cNvCxnSpPr>
              <a:cxnSpLocks/>
            </p:cNvCxnSpPr>
            <p:nvPr/>
          </p:nvCxnSpPr>
          <p:spPr>
            <a:xfrm flipH="1">
              <a:off x="7687594" y="1624029"/>
              <a:ext cx="318658" cy="0"/>
            </a:xfrm>
            <a:prstGeom prst="straightConnector1">
              <a:avLst/>
            </a:prstGeom>
            <a:noFill/>
            <a:ln w="6350" cap="flat" cmpd="sng" algn="ctr">
              <a:solidFill>
                <a:srgbClr val="2D2C2C"/>
              </a:solidFill>
              <a:prstDash val="solid"/>
              <a:miter lim="800000"/>
              <a:tailEnd type="triangle"/>
            </a:ln>
            <a:effectLst/>
          </p:spPr>
        </p:cxnSp>
        <p:sp>
          <p:nvSpPr>
            <p:cNvPr id="20" name="TextBox 19">
              <a:extLst>
                <a:ext uri="{FF2B5EF4-FFF2-40B4-BE49-F238E27FC236}">
                  <a16:creationId xmlns:a16="http://schemas.microsoft.com/office/drawing/2014/main" id="{8705EF5E-DF40-4DA0-91EA-27535C9ABB5E}"/>
                </a:ext>
              </a:extLst>
            </p:cNvPr>
            <p:cNvSpPr txBox="1"/>
            <p:nvPr/>
          </p:nvSpPr>
          <p:spPr>
            <a:xfrm>
              <a:off x="8006252" y="1385648"/>
              <a:ext cx="988954" cy="523220"/>
            </a:xfrm>
            <a:prstGeom prst="rect">
              <a:avLst/>
            </a:prstGeom>
            <a:noFill/>
            <a:ln>
              <a:solidFill>
                <a:sysClr val="windowText" lastClr="000000"/>
              </a:solidFill>
            </a:ln>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prstClr val="black"/>
                  </a:solidFill>
                  <a:effectLst/>
                  <a:uLnTx/>
                  <a:uFillTx/>
                  <a:latin typeface="Calibri" panose="020F0502020204030204"/>
                </a:rPr>
                <a:t>Link origin key</a:t>
              </a:r>
            </a:p>
          </p:txBody>
        </p:sp>
        <p:cxnSp>
          <p:nvCxnSpPr>
            <p:cNvPr id="21" name="Straight Arrow Connector 20">
              <a:extLst>
                <a:ext uri="{FF2B5EF4-FFF2-40B4-BE49-F238E27FC236}">
                  <a16:creationId xmlns:a16="http://schemas.microsoft.com/office/drawing/2014/main" id="{A91F8C45-7336-41E8-802E-613FEDFB7CA9}"/>
                </a:ext>
              </a:extLst>
            </p:cNvPr>
            <p:cNvCxnSpPr/>
            <p:nvPr/>
          </p:nvCxnSpPr>
          <p:spPr>
            <a:xfrm>
              <a:off x="2256708" y="779696"/>
              <a:ext cx="0" cy="254635"/>
            </a:xfrm>
            <a:prstGeom prst="straightConnector1">
              <a:avLst/>
            </a:prstGeom>
            <a:noFill/>
            <a:ln w="6350" cap="flat" cmpd="sng" algn="ctr">
              <a:solidFill>
                <a:sysClr val="windowText" lastClr="000000"/>
              </a:solidFill>
              <a:prstDash val="solid"/>
              <a:miter lim="800000"/>
              <a:tailEnd type="triangle"/>
            </a:ln>
            <a:effectLst/>
          </p:spPr>
        </p:cxnSp>
        <p:sp>
          <p:nvSpPr>
            <p:cNvPr id="22" name="Oval 21">
              <a:extLst>
                <a:ext uri="{FF2B5EF4-FFF2-40B4-BE49-F238E27FC236}">
                  <a16:creationId xmlns:a16="http://schemas.microsoft.com/office/drawing/2014/main" id="{67FFB0D2-D38C-418E-832F-EDFCCA96A485}"/>
                </a:ext>
              </a:extLst>
            </p:cNvPr>
            <p:cNvSpPr/>
            <p:nvPr/>
          </p:nvSpPr>
          <p:spPr>
            <a:xfrm>
              <a:off x="1335790" y="1083851"/>
              <a:ext cx="1966191" cy="229993"/>
            </a:xfrm>
            <a:prstGeom prst="ellipse">
              <a:avLst/>
            </a:prstGeom>
            <a:noFill/>
            <a:ln w="1270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 name="TextBox 22">
              <a:extLst>
                <a:ext uri="{FF2B5EF4-FFF2-40B4-BE49-F238E27FC236}">
                  <a16:creationId xmlns:a16="http://schemas.microsoft.com/office/drawing/2014/main" id="{EF55D7F1-A210-4893-8822-E7CD5D7284D8}"/>
                </a:ext>
              </a:extLst>
            </p:cNvPr>
            <p:cNvSpPr txBox="1"/>
            <p:nvPr/>
          </p:nvSpPr>
          <p:spPr>
            <a:xfrm>
              <a:off x="1574207" y="482740"/>
              <a:ext cx="1365002" cy="307777"/>
            </a:xfrm>
            <a:prstGeom prst="rect">
              <a:avLst/>
            </a:prstGeom>
            <a:noFill/>
            <a:ln>
              <a:solidFill>
                <a:sysClr val="windowText" lastClr="000000"/>
              </a:solidFill>
            </a:ln>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prstClr val="black"/>
                  </a:solidFill>
                  <a:effectLst/>
                  <a:uLnTx/>
                  <a:uFillTx/>
                  <a:latin typeface="Calibri" panose="020F0502020204030204"/>
                </a:rPr>
                <a:t>Main menu</a:t>
              </a:r>
            </a:p>
          </p:txBody>
        </p:sp>
        <p:sp>
          <p:nvSpPr>
            <p:cNvPr id="24" name="TextBox 23">
              <a:extLst>
                <a:ext uri="{FF2B5EF4-FFF2-40B4-BE49-F238E27FC236}">
                  <a16:creationId xmlns:a16="http://schemas.microsoft.com/office/drawing/2014/main" id="{6D99E0E3-C804-4E9C-A11A-7B35B10F4A59}"/>
                </a:ext>
              </a:extLst>
            </p:cNvPr>
            <p:cNvSpPr txBox="1"/>
            <p:nvPr/>
          </p:nvSpPr>
          <p:spPr>
            <a:xfrm>
              <a:off x="130981" y="1282433"/>
              <a:ext cx="1018167" cy="523220"/>
            </a:xfrm>
            <a:prstGeom prst="rect">
              <a:avLst/>
            </a:prstGeom>
            <a:noFill/>
            <a:ln>
              <a:solidFill>
                <a:sysClr val="windowText" lastClr="000000"/>
              </a:solidFill>
            </a:ln>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prstClr val="black"/>
                  </a:solidFill>
                  <a:effectLst/>
                  <a:uLnTx/>
                  <a:uFillTx/>
                  <a:latin typeface="Calibri" panose="020F0502020204030204"/>
                </a:rPr>
                <a:t>Navigation elements</a:t>
              </a:r>
            </a:p>
          </p:txBody>
        </p:sp>
        <p:cxnSp>
          <p:nvCxnSpPr>
            <p:cNvPr id="30" name="Straight Arrow Connector 29">
              <a:extLst>
                <a:ext uri="{FF2B5EF4-FFF2-40B4-BE49-F238E27FC236}">
                  <a16:creationId xmlns:a16="http://schemas.microsoft.com/office/drawing/2014/main" id="{8684E730-6212-4928-A006-CEB37467CC0B}"/>
                </a:ext>
              </a:extLst>
            </p:cNvPr>
            <p:cNvCxnSpPr>
              <a:cxnSpLocks/>
            </p:cNvCxnSpPr>
            <p:nvPr/>
          </p:nvCxnSpPr>
          <p:spPr>
            <a:xfrm>
              <a:off x="1176461" y="1509823"/>
              <a:ext cx="221231" cy="0"/>
            </a:xfrm>
            <a:prstGeom prst="straightConnector1">
              <a:avLst/>
            </a:prstGeom>
            <a:ln>
              <a:solidFill>
                <a:srgbClr val="2D2C2C"/>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945727299"/>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8196C-69B2-4BD8-8195-2CCC0B860991}"/>
              </a:ext>
            </a:extLst>
          </p:cNvPr>
          <p:cNvSpPr>
            <a:spLocks noGrp="1"/>
          </p:cNvSpPr>
          <p:nvPr>
            <p:ph type="title"/>
          </p:nvPr>
        </p:nvSpPr>
        <p:spPr>
          <a:xfrm>
            <a:off x="457200" y="269774"/>
            <a:ext cx="8229600" cy="689591"/>
          </a:xfrm>
        </p:spPr>
        <p:txBody>
          <a:bodyPr/>
          <a:lstStyle/>
          <a:p>
            <a:r>
              <a:rPr lang="en-US"/>
              <a:t>Main menu and navigation elements</a:t>
            </a:r>
            <a:br>
              <a:rPr lang="en-US"/>
            </a:br>
            <a:endParaRPr lang="en-US"/>
          </a:p>
        </p:txBody>
      </p:sp>
      <p:sp>
        <p:nvSpPr>
          <p:cNvPr id="4" name="TextBox 3">
            <a:extLst>
              <a:ext uri="{FF2B5EF4-FFF2-40B4-BE49-F238E27FC236}">
                <a16:creationId xmlns:a16="http://schemas.microsoft.com/office/drawing/2014/main" id="{5C2A4596-98E7-469C-B8EE-0058F47D20C5}"/>
              </a:ext>
            </a:extLst>
          </p:cNvPr>
          <p:cNvSpPr txBox="1"/>
          <p:nvPr/>
        </p:nvSpPr>
        <p:spPr>
          <a:xfrm>
            <a:off x="457200" y="614569"/>
            <a:ext cx="8229601" cy="584775"/>
          </a:xfrm>
          <a:prstGeom prst="rect">
            <a:avLst/>
          </a:prstGeom>
          <a:noFill/>
        </p:spPr>
        <p:txBody>
          <a:bodyPr wrap="square" rtlCol="0">
            <a:spAutoFit/>
          </a:bodyPr>
          <a:lstStyle/>
          <a:p>
            <a:pPr defTabSz="457200" eaLnBrk="1" fontAlgn="auto" hangingPunct="1">
              <a:spcBef>
                <a:spcPts val="0"/>
              </a:spcBef>
              <a:spcAft>
                <a:spcPts val="0"/>
              </a:spcAft>
            </a:pPr>
            <a:r>
              <a:rPr lang="en-US" sz="1600">
                <a:solidFill>
                  <a:prstClr val="black"/>
                </a:solidFill>
                <a:latin typeface="Calibri" panose="020F0502020204030204"/>
              </a:rPr>
              <a:t>The next few slides describe each of the dropdown menus available on the main menu and the 4 navigation elements (circled) available in each view.</a:t>
            </a:r>
          </a:p>
        </p:txBody>
      </p:sp>
      <p:grpSp>
        <p:nvGrpSpPr>
          <p:cNvPr id="8" name="Group 7">
            <a:extLst>
              <a:ext uri="{FF2B5EF4-FFF2-40B4-BE49-F238E27FC236}">
                <a16:creationId xmlns:a16="http://schemas.microsoft.com/office/drawing/2014/main" id="{AA527353-1A0F-48E1-B4D3-37248A49606A}"/>
              </a:ext>
            </a:extLst>
          </p:cNvPr>
          <p:cNvGrpSpPr/>
          <p:nvPr/>
        </p:nvGrpSpPr>
        <p:grpSpPr>
          <a:xfrm>
            <a:off x="812255" y="1544139"/>
            <a:ext cx="7519489" cy="2587684"/>
            <a:chOff x="70360" y="1704019"/>
            <a:chExt cx="11607514" cy="4403558"/>
          </a:xfrm>
        </p:grpSpPr>
        <p:pic>
          <p:nvPicPr>
            <p:cNvPr id="9" name="Picture 8">
              <a:extLst>
                <a:ext uri="{FF2B5EF4-FFF2-40B4-BE49-F238E27FC236}">
                  <a16:creationId xmlns:a16="http://schemas.microsoft.com/office/drawing/2014/main" id="{BC6DF49D-7DF2-4674-BE11-832150ECABCB}"/>
                </a:ext>
              </a:extLst>
            </p:cNvPr>
            <p:cNvPicPr>
              <a:picLocks noChangeAspect="1"/>
            </p:cNvPicPr>
            <p:nvPr/>
          </p:nvPicPr>
          <p:blipFill>
            <a:blip r:embed="rId2"/>
            <a:stretch>
              <a:fillRect/>
            </a:stretch>
          </p:blipFill>
          <p:spPr>
            <a:xfrm>
              <a:off x="128728" y="1704019"/>
              <a:ext cx="11549146" cy="4403558"/>
            </a:xfrm>
            <a:prstGeom prst="rect">
              <a:avLst/>
            </a:prstGeom>
            <a:ln>
              <a:solidFill>
                <a:sysClr val="windowText" lastClr="000000"/>
              </a:solidFill>
            </a:ln>
          </p:spPr>
        </p:pic>
        <p:sp>
          <p:nvSpPr>
            <p:cNvPr id="10" name="Oval 9">
              <a:extLst>
                <a:ext uri="{FF2B5EF4-FFF2-40B4-BE49-F238E27FC236}">
                  <a16:creationId xmlns:a16="http://schemas.microsoft.com/office/drawing/2014/main" id="{02922DFD-5941-4F31-850A-469304218404}"/>
                </a:ext>
              </a:extLst>
            </p:cNvPr>
            <p:cNvSpPr/>
            <p:nvPr/>
          </p:nvSpPr>
          <p:spPr>
            <a:xfrm>
              <a:off x="70360" y="2524328"/>
              <a:ext cx="2566346" cy="938463"/>
            </a:xfrm>
            <a:prstGeom prst="ellipse">
              <a:avLst/>
            </a:prstGeom>
            <a:noFill/>
            <a:ln w="1270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2801160899"/>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B70A6C-E433-423B-9699-4102A6B055E6}"/>
              </a:ext>
            </a:extLst>
          </p:cNvPr>
          <p:cNvSpPr>
            <a:spLocks noGrp="1"/>
          </p:cNvSpPr>
          <p:nvPr>
            <p:ph type="title"/>
          </p:nvPr>
        </p:nvSpPr>
        <p:spPr>
          <a:xfrm>
            <a:off x="457200" y="290838"/>
            <a:ext cx="8229600" cy="689591"/>
          </a:xfrm>
        </p:spPr>
        <p:txBody>
          <a:bodyPr/>
          <a:lstStyle/>
          <a:p>
            <a:r>
              <a:rPr lang="en-US"/>
              <a:t>Main menu: </a:t>
            </a:r>
            <a:r>
              <a:rPr lang="en-US">
                <a:solidFill>
                  <a:srgbClr val="2D2C2C"/>
                </a:solidFill>
              </a:rPr>
              <a:t>File</a:t>
            </a:r>
            <a:br>
              <a:rPr lang="en-US"/>
            </a:br>
            <a:endParaRPr lang="en-US"/>
          </a:p>
        </p:txBody>
      </p:sp>
      <p:grpSp>
        <p:nvGrpSpPr>
          <p:cNvPr id="4" name="Group 3">
            <a:extLst>
              <a:ext uri="{FF2B5EF4-FFF2-40B4-BE49-F238E27FC236}">
                <a16:creationId xmlns:a16="http://schemas.microsoft.com/office/drawing/2014/main" id="{99A540C4-039D-4C8E-AED7-197AE54C529E}"/>
              </a:ext>
            </a:extLst>
          </p:cNvPr>
          <p:cNvGrpSpPr/>
          <p:nvPr/>
        </p:nvGrpSpPr>
        <p:grpSpPr>
          <a:xfrm>
            <a:off x="884039" y="635634"/>
            <a:ext cx="6294120" cy="4129513"/>
            <a:chOff x="249045" y="505965"/>
            <a:chExt cx="8869157" cy="6125089"/>
          </a:xfrm>
        </p:grpSpPr>
        <p:sp>
          <p:nvSpPr>
            <p:cNvPr id="5" name="TextBox 4">
              <a:extLst>
                <a:ext uri="{FF2B5EF4-FFF2-40B4-BE49-F238E27FC236}">
                  <a16:creationId xmlns:a16="http://schemas.microsoft.com/office/drawing/2014/main" id="{8125FBB6-7B53-4550-8DD6-4C5771F2C69F}"/>
                </a:ext>
              </a:extLst>
            </p:cNvPr>
            <p:cNvSpPr txBox="1"/>
            <p:nvPr/>
          </p:nvSpPr>
          <p:spPr>
            <a:xfrm>
              <a:off x="1563676" y="3937652"/>
              <a:ext cx="5158931" cy="2693402"/>
            </a:xfrm>
            <a:prstGeom prst="rect">
              <a:avLst/>
            </a:prstGeom>
            <a:noFill/>
            <a:ln>
              <a:solidFill>
                <a:sysClr val="windowText" lastClr="000000"/>
              </a:solidFill>
            </a:ln>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prstClr val="black"/>
                  </a:solidFill>
                  <a:effectLst/>
                  <a:uLnTx/>
                  <a:uFillTx/>
                  <a:latin typeface="Calibri" panose="020F0502020204030204"/>
                </a:rPr>
                <a:t>File</a:t>
              </a:r>
              <a:r>
                <a:rPr kumimoji="0" lang="en-US" sz="1600" b="0" i="0" u="none" strike="noStrike" kern="0" cap="none" spc="0" normalizeH="0" baseline="0" noProof="0">
                  <a:ln>
                    <a:noFill/>
                  </a:ln>
                  <a:solidFill>
                    <a:prstClr val="black"/>
                  </a:solidFill>
                  <a:effectLst/>
                  <a:uLnTx/>
                  <a:uFillTx/>
                  <a:latin typeface="Calibri" panose="020F0502020204030204"/>
                </a:rPr>
                <a:t> </a:t>
              </a:r>
            </a:p>
            <a:p>
              <a:pPr marL="285750" marR="0" lvl="0" indent="-285750" defTabSz="4572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1" i="0" u="none" strike="noStrike" kern="0" cap="none" spc="0" normalizeH="0" baseline="0" noProof="0">
                  <a:ln>
                    <a:noFill/>
                  </a:ln>
                  <a:solidFill>
                    <a:prstClr val="black"/>
                  </a:solidFill>
                  <a:effectLst/>
                  <a:uLnTx/>
                  <a:uFillTx/>
                  <a:latin typeface="Calibri" panose="020F0502020204030204"/>
                </a:rPr>
                <a:t>Stash</a:t>
              </a:r>
              <a:r>
                <a:rPr kumimoji="0" lang="en-US" sz="1600" b="0" i="0" u="none" strike="noStrike" kern="0" cap="none" spc="0" normalizeH="0" baseline="0" noProof="0">
                  <a:ln>
                    <a:noFill/>
                  </a:ln>
                  <a:solidFill>
                    <a:prstClr val="black"/>
                  </a:solidFill>
                  <a:effectLst/>
                  <a:uLnTx/>
                  <a:uFillTx/>
                  <a:latin typeface="Calibri" panose="020F0502020204030204"/>
                </a:rPr>
                <a:t> or </a:t>
              </a:r>
              <a:r>
                <a:rPr kumimoji="0" lang="en-US" sz="1600" b="1" i="0" u="none" strike="noStrike" kern="0" cap="none" spc="0" normalizeH="0" baseline="0" noProof="0">
                  <a:ln>
                    <a:noFill/>
                  </a:ln>
                  <a:solidFill>
                    <a:prstClr val="black"/>
                  </a:solidFill>
                  <a:effectLst/>
                  <a:uLnTx/>
                  <a:uFillTx/>
                  <a:latin typeface="Calibri" panose="020F0502020204030204"/>
                </a:rPr>
                <a:t>Recall</a:t>
              </a:r>
              <a:r>
                <a:rPr kumimoji="0" lang="en-US" sz="1600" b="0" i="0" u="none" strike="noStrike" kern="0" cap="none" spc="0" normalizeH="0" baseline="0" noProof="0">
                  <a:ln>
                    <a:noFill/>
                  </a:ln>
                  <a:solidFill>
                    <a:prstClr val="black"/>
                  </a:solidFill>
                  <a:effectLst/>
                  <a:uLnTx/>
                  <a:uFillTx/>
                  <a:latin typeface="Calibri" panose="020F0502020204030204"/>
                </a:rPr>
                <a:t> a session locally. </a:t>
              </a:r>
            </a:p>
            <a:p>
              <a:pPr marL="285750" marR="0" lvl="0" indent="-285750" defTabSz="4572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1" i="0" u="none" strike="noStrike" kern="0" cap="none" spc="0" normalizeH="0" baseline="0" noProof="0">
                  <a:ln>
                    <a:noFill/>
                  </a:ln>
                  <a:solidFill>
                    <a:prstClr val="black"/>
                  </a:solidFill>
                  <a:effectLst/>
                  <a:uLnTx/>
                  <a:uFillTx/>
                  <a:latin typeface="Calibri" panose="020F0502020204030204"/>
                </a:rPr>
                <a:t>Save</a:t>
              </a:r>
              <a:r>
                <a:rPr kumimoji="0" lang="en-US" sz="1600" b="0" i="0" u="none" strike="noStrike" kern="0" cap="none" spc="0" normalizeH="0" baseline="0" noProof="0">
                  <a:ln>
                    <a:noFill/>
                  </a:ln>
                  <a:solidFill>
                    <a:prstClr val="black"/>
                  </a:solidFill>
                  <a:effectLst/>
                  <a:uLnTx/>
                  <a:uFillTx/>
                  <a:latin typeface="Calibri" panose="020F0502020204030204"/>
                </a:rPr>
                <a:t> your work as a .microbetrace style file.</a:t>
              </a:r>
            </a:p>
            <a:p>
              <a:pPr marL="285750" marR="0" lvl="0" indent="-285750" defTabSz="4572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1" i="0" u="none" strike="noStrike" kern="0" cap="none" spc="0" normalizeH="0" baseline="0" noProof="0">
                  <a:ln>
                    <a:noFill/>
                  </a:ln>
                  <a:solidFill>
                    <a:prstClr val="black"/>
                  </a:solidFill>
                  <a:effectLst/>
                  <a:uLnTx/>
                  <a:uFillTx/>
                  <a:latin typeface="Calibri" panose="020F0502020204030204"/>
                </a:rPr>
                <a:t>Open</a:t>
              </a:r>
              <a:r>
                <a:rPr kumimoji="0" lang="en-US" sz="1600" b="0" i="0" u="none" strike="noStrike" kern="0" cap="none" spc="0" normalizeH="0" baseline="0" noProof="0">
                  <a:ln>
                    <a:noFill/>
                  </a:ln>
                  <a:solidFill>
                    <a:prstClr val="black"/>
                  </a:solidFill>
                  <a:effectLst/>
                  <a:uLnTx/>
                  <a:uFillTx/>
                  <a:latin typeface="Calibri" panose="020F0502020204030204"/>
                </a:rPr>
                <a:t> a saved file.</a:t>
              </a:r>
            </a:p>
            <a:p>
              <a:pPr marL="285750" marR="0" lvl="0" indent="-285750" defTabSz="4572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0" cap="none" spc="0" normalizeH="0" baseline="0" noProof="0">
                  <a:ln>
                    <a:noFill/>
                  </a:ln>
                  <a:solidFill>
                    <a:prstClr val="black"/>
                  </a:solidFill>
                  <a:effectLst/>
                  <a:uLnTx/>
                  <a:uFillTx/>
                  <a:latin typeface="Calibri" panose="020F0502020204030204"/>
                </a:rPr>
                <a:t>Use </a:t>
              </a:r>
              <a:r>
                <a:rPr kumimoji="0" lang="en-US" sz="1600" b="1" i="0" u="none" strike="noStrike" kern="0" cap="none" spc="0" normalizeH="0" baseline="0" noProof="0">
                  <a:ln>
                    <a:noFill/>
                  </a:ln>
                  <a:solidFill>
                    <a:prstClr val="black"/>
                  </a:solidFill>
                  <a:effectLst/>
                  <a:uLnTx/>
                  <a:uFillTx/>
                  <a:latin typeface="Calibri" panose="020F0502020204030204"/>
                </a:rPr>
                <a:t>Add Data </a:t>
              </a:r>
              <a:r>
                <a:rPr kumimoji="0" lang="en-US" sz="1600" b="0" i="0" u="none" strike="noStrike" kern="0" cap="none" spc="0" normalizeH="0" baseline="0" noProof="0">
                  <a:ln>
                    <a:noFill/>
                  </a:ln>
                  <a:solidFill>
                    <a:prstClr val="black"/>
                  </a:solidFill>
                  <a:effectLst/>
                  <a:uLnTx/>
                  <a:uFillTx/>
                  <a:latin typeface="Calibri" panose="020F0502020204030204"/>
                </a:rPr>
                <a:t>to add new files to your analysis.</a:t>
              </a:r>
              <a:endParaRPr kumimoji="0" lang="en-US" sz="1600" b="1" i="0" u="none" strike="noStrike" kern="0" cap="none" spc="0" normalizeH="0" baseline="0" noProof="0">
                <a:ln>
                  <a:noFill/>
                </a:ln>
                <a:solidFill>
                  <a:prstClr val="black"/>
                </a:solidFill>
                <a:effectLst/>
                <a:uLnTx/>
                <a:uFillTx/>
                <a:latin typeface="Calibri" panose="020F0502020204030204"/>
              </a:endParaRPr>
            </a:p>
          </p:txBody>
        </p:sp>
        <p:grpSp>
          <p:nvGrpSpPr>
            <p:cNvPr id="6" name="Group 5">
              <a:extLst>
                <a:ext uri="{FF2B5EF4-FFF2-40B4-BE49-F238E27FC236}">
                  <a16:creationId xmlns:a16="http://schemas.microsoft.com/office/drawing/2014/main" id="{B0988808-13D1-40EF-9F52-C2A8B265E5C2}"/>
                </a:ext>
              </a:extLst>
            </p:cNvPr>
            <p:cNvGrpSpPr/>
            <p:nvPr/>
          </p:nvGrpSpPr>
          <p:grpSpPr>
            <a:xfrm>
              <a:off x="7422752" y="1493004"/>
              <a:ext cx="1695450" cy="2905125"/>
              <a:chOff x="7607364" y="830178"/>
              <a:chExt cx="1695450" cy="2905125"/>
            </a:xfrm>
          </p:grpSpPr>
          <p:pic>
            <p:nvPicPr>
              <p:cNvPr id="15" name="Picture 14">
                <a:extLst>
                  <a:ext uri="{FF2B5EF4-FFF2-40B4-BE49-F238E27FC236}">
                    <a16:creationId xmlns:a16="http://schemas.microsoft.com/office/drawing/2014/main" id="{16051441-39C2-45E1-A25F-88AAFAC82C5D}"/>
                  </a:ext>
                </a:extLst>
              </p:cNvPr>
              <p:cNvPicPr>
                <a:picLocks noChangeAspect="1"/>
              </p:cNvPicPr>
              <p:nvPr/>
            </p:nvPicPr>
            <p:blipFill>
              <a:blip r:embed="rId2"/>
              <a:stretch>
                <a:fillRect/>
              </a:stretch>
            </p:blipFill>
            <p:spPr>
              <a:xfrm>
                <a:off x="7607364" y="830178"/>
                <a:ext cx="1695450" cy="2905125"/>
              </a:xfrm>
              <a:prstGeom prst="rect">
                <a:avLst/>
              </a:prstGeom>
              <a:ln>
                <a:solidFill>
                  <a:sysClr val="windowText" lastClr="000000"/>
                </a:solidFill>
              </a:ln>
            </p:spPr>
          </p:pic>
          <p:sp>
            <p:nvSpPr>
              <p:cNvPr id="16" name="Rectangle 15">
                <a:extLst>
                  <a:ext uri="{FF2B5EF4-FFF2-40B4-BE49-F238E27FC236}">
                    <a16:creationId xmlns:a16="http://schemas.microsoft.com/office/drawing/2014/main" id="{D125D986-38AA-4CA7-B304-1B5B042D9AEB}"/>
                  </a:ext>
                </a:extLst>
              </p:cNvPr>
              <p:cNvSpPr/>
              <p:nvPr/>
            </p:nvSpPr>
            <p:spPr>
              <a:xfrm>
                <a:off x="8313822" y="830178"/>
                <a:ext cx="697831" cy="348917"/>
              </a:xfrm>
              <a:prstGeom prst="rect">
                <a:avLst/>
              </a:prstGeom>
              <a:solidFill>
                <a:srgbClr val="F8F9FA"/>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7" name="Group 6">
              <a:extLst>
                <a:ext uri="{FF2B5EF4-FFF2-40B4-BE49-F238E27FC236}">
                  <a16:creationId xmlns:a16="http://schemas.microsoft.com/office/drawing/2014/main" id="{3A7B474C-80BE-49AF-B9DF-C59254DE9CED}"/>
                </a:ext>
              </a:extLst>
            </p:cNvPr>
            <p:cNvGrpSpPr/>
            <p:nvPr/>
          </p:nvGrpSpPr>
          <p:grpSpPr>
            <a:xfrm>
              <a:off x="249045" y="1034714"/>
              <a:ext cx="7812114" cy="2660530"/>
              <a:chOff x="116697" y="685799"/>
              <a:chExt cx="7812114" cy="2660530"/>
            </a:xfrm>
          </p:grpSpPr>
          <p:pic>
            <p:nvPicPr>
              <p:cNvPr id="9" name="Picture 8">
                <a:extLst>
                  <a:ext uri="{FF2B5EF4-FFF2-40B4-BE49-F238E27FC236}">
                    <a16:creationId xmlns:a16="http://schemas.microsoft.com/office/drawing/2014/main" id="{F7078FC0-9E60-41CC-BC79-51BFC838288D}"/>
                  </a:ext>
                </a:extLst>
              </p:cNvPr>
              <p:cNvPicPr>
                <a:picLocks noChangeAspect="1"/>
              </p:cNvPicPr>
              <p:nvPr/>
            </p:nvPicPr>
            <p:blipFill>
              <a:blip r:embed="rId3"/>
              <a:stretch>
                <a:fillRect/>
              </a:stretch>
            </p:blipFill>
            <p:spPr>
              <a:xfrm>
                <a:off x="116697" y="1004636"/>
                <a:ext cx="6141523" cy="2341693"/>
              </a:xfrm>
              <a:prstGeom prst="rect">
                <a:avLst/>
              </a:prstGeom>
              <a:ln>
                <a:solidFill>
                  <a:sysClr val="windowText" lastClr="000000"/>
                </a:solidFill>
              </a:ln>
            </p:spPr>
          </p:pic>
          <p:sp>
            <p:nvSpPr>
              <p:cNvPr id="10" name="Oval 9">
                <a:extLst>
                  <a:ext uri="{FF2B5EF4-FFF2-40B4-BE49-F238E27FC236}">
                    <a16:creationId xmlns:a16="http://schemas.microsoft.com/office/drawing/2014/main" id="{6D941B6E-318E-40DA-9BA7-9D65955BBFEB}"/>
                  </a:ext>
                </a:extLst>
              </p:cNvPr>
              <p:cNvSpPr/>
              <p:nvPr/>
            </p:nvSpPr>
            <p:spPr>
              <a:xfrm>
                <a:off x="116697" y="1004636"/>
                <a:ext cx="505326" cy="294775"/>
              </a:xfrm>
              <a:prstGeom prst="ellipse">
                <a:avLst/>
              </a:prstGeom>
              <a:noFill/>
              <a:ln w="1270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11" name="Group 10">
                <a:extLst>
                  <a:ext uri="{FF2B5EF4-FFF2-40B4-BE49-F238E27FC236}">
                    <a16:creationId xmlns:a16="http://schemas.microsoft.com/office/drawing/2014/main" id="{A4E968BC-1E7D-4906-A667-23F522E785D4}"/>
                  </a:ext>
                </a:extLst>
              </p:cNvPr>
              <p:cNvGrpSpPr/>
              <p:nvPr/>
            </p:nvGrpSpPr>
            <p:grpSpPr>
              <a:xfrm>
                <a:off x="369360" y="685799"/>
                <a:ext cx="7559451" cy="318837"/>
                <a:chOff x="369360" y="685799"/>
                <a:chExt cx="7559451" cy="318837"/>
              </a:xfrm>
            </p:grpSpPr>
            <p:cxnSp>
              <p:nvCxnSpPr>
                <p:cNvPr id="12" name="Straight Connector 11">
                  <a:extLst>
                    <a:ext uri="{FF2B5EF4-FFF2-40B4-BE49-F238E27FC236}">
                      <a16:creationId xmlns:a16="http://schemas.microsoft.com/office/drawing/2014/main" id="{3DFFDDCD-8D09-4922-BAEF-7F2B75CA1365}"/>
                    </a:ext>
                  </a:extLst>
                </p:cNvPr>
                <p:cNvCxnSpPr>
                  <a:stCxn id="10" idx="0"/>
                </p:cNvCxnSpPr>
                <p:nvPr/>
              </p:nvCxnSpPr>
              <p:spPr>
                <a:xfrm flipV="1">
                  <a:off x="369360" y="685800"/>
                  <a:ext cx="0" cy="318836"/>
                </a:xfrm>
                <a:prstGeom prst="line">
                  <a:avLst/>
                </a:prstGeom>
                <a:noFill/>
                <a:ln w="6350" cap="flat" cmpd="sng" algn="ctr">
                  <a:solidFill>
                    <a:sysClr val="windowText" lastClr="000000"/>
                  </a:solidFill>
                  <a:prstDash val="solid"/>
                  <a:miter lim="800000"/>
                </a:ln>
                <a:effectLst/>
              </p:spPr>
            </p:cxnSp>
            <p:cxnSp>
              <p:nvCxnSpPr>
                <p:cNvPr id="13" name="Straight Connector 12">
                  <a:extLst>
                    <a:ext uri="{FF2B5EF4-FFF2-40B4-BE49-F238E27FC236}">
                      <a16:creationId xmlns:a16="http://schemas.microsoft.com/office/drawing/2014/main" id="{C2E22F3B-B784-4B1D-81D5-E94A67FC5325}"/>
                    </a:ext>
                  </a:extLst>
                </p:cNvPr>
                <p:cNvCxnSpPr/>
                <p:nvPr/>
              </p:nvCxnSpPr>
              <p:spPr>
                <a:xfrm>
                  <a:off x="369360" y="685799"/>
                  <a:ext cx="7559451" cy="0"/>
                </a:xfrm>
                <a:prstGeom prst="line">
                  <a:avLst/>
                </a:prstGeom>
                <a:noFill/>
                <a:ln w="6350" cap="flat" cmpd="sng" algn="ctr">
                  <a:solidFill>
                    <a:sysClr val="windowText" lastClr="000000"/>
                  </a:solidFill>
                  <a:prstDash val="solid"/>
                  <a:miter lim="800000"/>
                </a:ln>
                <a:effectLst/>
              </p:spPr>
            </p:cxnSp>
            <p:cxnSp>
              <p:nvCxnSpPr>
                <p:cNvPr id="14" name="Straight Arrow Connector 13">
                  <a:extLst>
                    <a:ext uri="{FF2B5EF4-FFF2-40B4-BE49-F238E27FC236}">
                      <a16:creationId xmlns:a16="http://schemas.microsoft.com/office/drawing/2014/main" id="{DA6B1F01-85DE-4BD9-A4EE-EF155FCDBC30}"/>
                    </a:ext>
                  </a:extLst>
                </p:cNvPr>
                <p:cNvCxnSpPr>
                  <a:cxnSpLocks/>
                </p:cNvCxnSpPr>
                <p:nvPr/>
              </p:nvCxnSpPr>
              <p:spPr>
                <a:xfrm>
                  <a:off x="7928811" y="685799"/>
                  <a:ext cx="0" cy="318837"/>
                </a:xfrm>
                <a:prstGeom prst="straightConnector1">
                  <a:avLst/>
                </a:prstGeom>
                <a:noFill/>
                <a:ln w="6350" cap="flat" cmpd="sng" algn="ctr">
                  <a:solidFill>
                    <a:sysClr val="windowText" lastClr="000000"/>
                  </a:solidFill>
                  <a:prstDash val="solid"/>
                  <a:miter lim="800000"/>
                  <a:tailEnd type="triangle"/>
                </a:ln>
                <a:effectLst/>
              </p:spPr>
            </p:cxnSp>
          </p:grpSp>
        </p:grpSp>
        <p:sp>
          <p:nvSpPr>
            <p:cNvPr id="8" name="TextBox 7">
              <a:extLst>
                <a:ext uri="{FF2B5EF4-FFF2-40B4-BE49-F238E27FC236}">
                  <a16:creationId xmlns:a16="http://schemas.microsoft.com/office/drawing/2014/main" id="{9DFB29D4-D7B8-4BA4-AE3D-BDA2D875EB25}"/>
                </a:ext>
              </a:extLst>
            </p:cNvPr>
            <p:cNvSpPr txBox="1"/>
            <p:nvPr/>
          </p:nvSpPr>
          <p:spPr>
            <a:xfrm>
              <a:off x="1375181" y="505965"/>
              <a:ext cx="7459077" cy="547811"/>
            </a:xfrm>
            <a:prstGeom prst="rect">
              <a:avLst/>
            </a:prstGeom>
            <a:noFill/>
          </p:spPr>
          <p:txBody>
            <a:bodyPr wrap="non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Calibri" panose="020F0502020204030204"/>
                </a:rPr>
                <a:t>Selecting </a:t>
              </a:r>
              <a:r>
                <a:rPr kumimoji="0" lang="en-US" sz="1800" b="1" i="0" u="none" strike="noStrike" kern="0" cap="none" spc="0" normalizeH="0" baseline="0" noProof="0">
                  <a:ln>
                    <a:noFill/>
                  </a:ln>
                  <a:solidFill>
                    <a:prstClr val="black"/>
                  </a:solidFill>
                  <a:effectLst/>
                  <a:uLnTx/>
                  <a:uFillTx/>
                  <a:latin typeface="Calibri" panose="020F0502020204030204"/>
                </a:rPr>
                <a:t>File</a:t>
              </a:r>
              <a:r>
                <a:rPr kumimoji="0" lang="en-US" sz="1800" b="0" i="0" u="none" strike="noStrike" kern="0" cap="none" spc="0" normalizeH="0" baseline="0" noProof="0">
                  <a:ln>
                    <a:noFill/>
                  </a:ln>
                  <a:solidFill>
                    <a:prstClr val="black"/>
                  </a:solidFill>
                  <a:effectLst/>
                  <a:uLnTx/>
                  <a:uFillTx/>
                  <a:latin typeface="Calibri" panose="020F0502020204030204"/>
                </a:rPr>
                <a:t> opens dropdown menu with file options.</a:t>
              </a:r>
            </a:p>
          </p:txBody>
        </p:sp>
      </p:grpSp>
    </p:spTree>
    <p:extLst>
      <p:ext uri="{BB962C8B-B14F-4D97-AF65-F5344CB8AC3E}">
        <p14:creationId xmlns:p14="http://schemas.microsoft.com/office/powerpoint/2010/main" val="2951258931"/>
      </p:ext>
    </p:extLst>
  </p:cSld>
  <p:clrMapOvr>
    <a:masterClrMapping/>
  </p:clrMapOvr>
  <p:transition>
    <p:fade/>
  </p:transition>
</p:sld>
</file>

<file path=ppt/theme/theme1.xml><?xml version="1.0" encoding="utf-8"?>
<a:theme xmlns:a="http://schemas.openxmlformats.org/drawingml/2006/main" name="Master">
  <a:themeElements>
    <a:clrScheme name="Custom 2">
      <a:dk1>
        <a:srgbClr val="0F56DC"/>
      </a:dk1>
      <a:lt1>
        <a:srgbClr val="FFC000"/>
      </a:lt1>
      <a:dk2>
        <a:srgbClr val="FFFFFF"/>
      </a:dk2>
      <a:lt2>
        <a:srgbClr val="FFFFFF"/>
      </a:lt2>
      <a:accent1>
        <a:srgbClr val="4983F2"/>
      </a:accent1>
      <a:accent2>
        <a:srgbClr val="007D57"/>
      </a:accent2>
      <a:accent3>
        <a:srgbClr val="9A3B26"/>
      </a:accent3>
      <a:accent4>
        <a:srgbClr val="7F7F7F"/>
      </a:accent4>
      <a:accent5>
        <a:srgbClr val="0F56DC"/>
      </a:accent5>
      <a:accent6>
        <a:srgbClr val="002060"/>
      </a:accent6>
      <a:hlink>
        <a:srgbClr val="0F56DC"/>
      </a:hlink>
      <a:folHlink>
        <a:srgbClr val="3077FF"/>
      </a:folHlink>
    </a:clrScheme>
    <a:fontScheme name="CDC Myriad Web Pro">
      <a:majorFont>
        <a:latin typeface="Myriad Web Pro"/>
        <a:ea typeface=""/>
        <a:cs typeface=""/>
      </a:majorFont>
      <a:minorFont>
        <a:latin typeface="Myriad Web Pro"/>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dirty="0" smtClean="0">
            <a:solidFill>
              <a:srgbClr val="000000"/>
            </a:solidFill>
            <a:latin typeface="Calibri" panose="020F0502020204030204" pitchFamily="34" charset="0"/>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518CC3884AFFC34FB0B1A3C94C191EA3" ma:contentTypeVersion="12" ma:contentTypeDescription="Create a new document." ma:contentTypeScope="" ma:versionID="eef75909b6371639df757fdec2367b44">
  <xsd:schema xmlns:xsd="http://www.w3.org/2001/XMLSchema" xmlns:xs="http://www.w3.org/2001/XMLSchema" xmlns:p="http://schemas.microsoft.com/office/2006/metadata/properties" xmlns:ns1="http://schemas.microsoft.com/sharepoint/v3" xmlns:ns2="a9b214fe-d0b0-4b6e-963c-5a0235bc72d1" xmlns:ns3="f95983bc-9589-4f88-97fe-36d0da647824" targetNamespace="http://schemas.microsoft.com/office/2006/metadata/properties" ma:root="true" ma:fieldsID="d6f03a38553d6564f8153d59a6f535f4" ns1:_="" ns2:_="" ns3:_="">
    <xsd:import namespace="http://schemas.microsoft.com/sharepoint/v3"/>
    <xsd:import namespace="a9b214fe-d0b0-4b6e-963c-5a0235bc72d1"/>
    <xsd:import namespace="f95983bc-9589-4f88-97fe-36d0da647824"/>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1:_ip_UnifiedCompliancePolicyProperties" minOccurs="0"/>
                <xsd:element ref="ns1:_ip_UnifiedCompliancePolicyUIAction" minOccurs="0"/>
                <xsd:element ref="ns2:MediaServiceAutoTags" minOccurs="0"/>
                <xsd:element ref="ns2:MediaServiceGenerationTime" minOccurs="0"/>
                <xsd:element ref="ns2:MediaServiceEventHashCode" minOccurs="0"/>
                <xsd:element ref="ns2:MediaServiceOCR" minOccurs="0"/>
                <xsd:element ref="ns2:MediaServiceDateTaken"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2" nillable="true" ma:displayName="Unified Compliance Policy Properties" ma:hidden="true" ma:internalName="_ip_UnifiedCompliancePolicyProperties">
      <xsd:simpleType>
        <xsd:restriction base="dms:Note"/>
      </xsd:simpleType>
    </xsd:element>
    <xsd:element name="_ip_UnifiedCompliancePolicyUIAction" ma:index="13"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9b214fe-d0b0-4b6e-963c-5a0235bc72d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4" nillable="true" ma:displayName="Tags" ma:internalName="MediaServiceAutoTags"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95983bc-9589-4f88-97fe-36d0da647824"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F33AA9E-DFC8-47D5-977C-A685D37A734C}">
  <ds:schemaRefs>
    <ds:schemaRef ds:uri="http://schemas.microsoft.com/office/2006/metadata/properties"/>
    <ds:schemaRef ds:uri="http://schemas.microsoft.com/office/infopath/2007/PartnerControls"/>
    <ds:schemaRef ds:uri="http://schemas.microsoft.com/sharepoint/v3"/>
  </ds:schemaRefs>
</ds:datastoreItem>
</file>

<file path=customXml/itemProps2.xml><?xml version="1.0" encoding="utf-8"?>
<ds:datastoreItem xmlns:ds="http://schemas.openxmlformats.org/officeDocument/2006/customXml" ds:itemID="{995B5B26-CF29-4C19-B98C-462B05B14FCD}">
  <ds:schemaRefs>
    <ds:schemaRef ds:uri="http://schemas.microsoft.com/sharepoint/v3/contenttype/forms"/>
  </ds:schemaRefs>
</ds:datastoreItem>
</file>

<file path=customXml/itemProps3.xml><?xml version="1.0" encoding="utf-8"?>
<ds:datastoreItem xmlns:ds="http://schemas.openxmlformats.org/officeDocument/2006/customXml" ds:itemID="{A43E41FB-745A-46B1-BA0F-8F524937F6C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a9b214fe-d0b0-4b6e-963c-5a0235bc72d1"/>
    <ds:schemaRef ds:uri="f95983bc-9589-4f88-97fe-36d0da64782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1656</TotalTime>
  <Words>1872</Words>
  <Application>Microsoft Office PowerPoint</Application>
  <PresentationFormat>On-screen Show (16:9)</PresentationFormat>
  <Paragraphs>177</Paragraphs>
  <Slides>37</Slides>
  <Notes>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37</vt:i4>
      </vt:variant>
    </vt:vector>
  </HeadingPairs>
  <TitlesOfParts>
    <vt:vector size="43" baseType="lpstr">
      <vt:lpstr>Calibri</vt:lpstr>
      <vt:lpstr>Myriad Web Pro</vt:lpstr>
      <vt:lpstr>Courier New</vt:lpstr>
      <vt:lpstr>Arial</vt:lpstr>
      <vt:lpstr>Wingdings</vt:lpstr>
      <vt:lpstr>Master</vt:lpstr>
      <vt:lpstr>MicrobeTrace Tutorial for COVID-19 Data</vt:lpstr>
      <vt:lpstr>PowerPoint Presentation</vt:lpstr>
      <vt:lpstr>Tutorial outline</vt:lpstr>
      <vt:lpstr>Example files: node list and edge list</vt:lpstr>
      <vt:lpstr>Example files: edge list</vt:lpstr>
      <vt:lpstr>Accessing MicrobeTrace and loading files Tutorial: https://youtu.be/QWFdnK4IVoM</vt:lpstr>
      <vt:lpstr>Navigating MicrobeTrace: default opening view </vt:lpstr>
      <vt:lpstr>Main menu and navigation elements </vt:lpstr>
      <vt:lpstr>Main menu: File </vt:lpstr>
      <vt:lpstr>Main menu: Settings </vt:lpstr>
      <vt:lpstr>Main menu: Global Settings </vt:lpstr>
      <vt:lpstr>Main menu: View  </vt:lpstr>
      <vt:lpstr>Main menu: Window and Help </vt:lpstr>
      <vt:lpstr>Navigation elements </vt:lpstr>
      <vt:lpstr>2D Network view Tutorial: https://youtu.be/T5IHSveMBPY </vt:lpstr>
      <vt:lpstr>2D Network view: Labels and Tooltips </vt:lpstr>
      <vt:lpstr>2D Network view: Shapes and Sizes </vt:lpstr>
      <vt:lpstr>2D Network view: Colors  (opens the Global Settings styling tab) </vt:lpstr>
      <vt:lpstr>2D Network view: Links settings, Labels and Tooltips </vt:lpstr>
      <vt:lpstr>2D Network view: Links settings, Shapes and Sizes </vt:lpstr>
      <vt:lpstr>2D Network view: Network settings, Physics </vt:lpstr>
      <vt:lpstr>Using Network view to visualize person-to-place links </vt:lpstr>
      <vt:lpstr>PowerPoint Presentation</vt:lpstr>
      <vt:lpstr>2D Network view: Network settings, Display </vt:lpstr>
      <vt:lpstr>Map view: Data tab Tutorial: https://youtu.be/HqLkGqqt6cc</vt:lpstr>
      <vt:lpstr>Map view settings: Components tab </vt:lpstr>
      <vt:lpstr>Map view settings: Components tab </vt:lpstr>
      <vt:lpstr>Map view settings: Components tab </vt:lpstr>
      <vt:lpstr>Map view settings: Nodes tab </vt:lpstr>
      <vt:lpstr>Map view settings: Nodes tab </vt:lpstr>
      <vt:lpstr>Map view settings: Links tab </vt:lpstr>
      <vt:lpstr>PowerPoint Presentation</vt:lpstr>
      <vt:lpstr>Histogram view Tutorial: https://youtu.be/cs9pmL3LK_A </vt:lpstr>
      <vt:lpstr>Gantt view Tutorial: https://youtu.be/ebs2k8EkQ-c   </vt:lpstr>
      <vt:lpstr>Flow view Tutorial: https://youtu.be/QZ79M8XEXag </vt:lpstr>
      <vt:lpstr>Tiled views  </vt:lpstr>
      <vt:lpstr>PowerPoint Presentation</vt:lpstr>
    </vt:vector>
  </TitlesOfParts>
  <Company>CDC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nCoV_template_PPT_GEN_PUB</dc:title>
  <dc:creator>Centers for Disease Control and Prevention</dc:creator>
  <cp:lastModifiedBy>Shankar, Anupama (CDC/DDID/NCHHSTP/DHPSE)</cp:lastModifiedBy>
  <cp:revision>7</cp:revision>
  <dcterms:created xsi:type="dcterms:W3CDTF">2011-03-17T17:43:16Z</dcterms:created>
  <dcterms:modified xsi:type="dcterms:W3CDTF">2020-07-31T20:40:08Z</dcterms:modified>
  <cp:category>GS Emergency Response</cp:category>
  <cp:contentStatus>CS 315114-A</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Language">
    <vt:lpwstr>English</vt:lpwstr>
  </property>
  <property fmtid="{D5CDD505-2E9C-101B-9397-08002B2CF9AE}" pid="3" name="ContentTypeId">
    <vt:lpwstr>0x010100518CC3884AFFC34FB0B1A3C94C191EA3</vt:lpwstr>
  </property>
</Properties>
</file>